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7" r:id="rId14"/>
    <p:sldId id="268" r:id="rId15"/>
    <p:sldId id="269" r:id="rId16"/>
    <p:sldId id="270" r:id="rId17"/>
    <p:sldId id="271" r:id="rId18"/>
    <p:sldId id="272" r:id="rId19"/>
    <p:sldId id="273" r:id="rId20"/>
    <p:sldId id="274" r:id="rId21"/>
    <p:sldId id="275"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05" d="100"/>
          <a:sy n="105" d="100"/>
        </p:scale>
        <p:origin x="120"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de-DE"/>
              <a:t>Mastertitelformat bearbeiten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977E1D19-011A-4D68-864F-E8224EA27AEA}" type="datetimeFigureOut">
              <a:rPr lang="de-DE" smtClean="0"/>
              <a:t>18.01.2024</a:t>
            </a:fld>
            <a:endParaRPr lang="de-DE"/>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de-DE"/>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1DE727B-2056-4F4C-9DD5-DCF5B1F2C19D}" type="slidenum">
              <a:rPr lang="de-DE" smtClean="0"/>
              <a:t>‹Nr.›</a:t>
            </a:fld>
            <a:endParaRPr lang="de-DE"/>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84006060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977E1D19-011A-4D68-864F-E8224EA27AEA}" type="datetimeFigureOut">
              <a:rPr lang="de-DE" smtClean="0"/>
              <a:t>18.01.2024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1DE727B-2056-4F4C-9DD5-DCF5B1F2C19D}" type="slidenum">
              <a:rPr lang="de-DE" smtClean="0"/>
              <a:t>‹Nr.›</a:t>
            </a:fld>
            <a:endParaRPr lang="de-DE"/>
          </a:p>
        </p:txBody>
      </p:sp>
    </p:spTree>
    <p:extLst>
      <p:ext uri="{BB962C8B-B14F-4D97-AF65-F5344CB8AC3E}">
        <p14:creationId xmlns:p14="http://schemas.microsoft.com/office/powerpoint/2010/main" val="1010508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977E1D19-011A-4D68-864F-E8224EA27AEA}" type="datetimeFigureOut">
              <a:rPr lang="de-DE" smtClean="0"/>
              <a:t>18.01.2024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1DE727B-2056-4F4C-9DD5-DCF5B1F2C19D}" type="slidenum">
              <a:rPr lang="de-DE" smtClean="0"/>
              <a:t>‹Nr.›</a:t>
            </a:fld>
            <a:endParaRPr lang="de-DE"/>
          </a:p>
        </p:txBody>
      </p:sp>
    </p:spTree>
    <p:extLst>
      <p:ext uri="{BB962C8B-B14F-4D97-AF65-F5344CB8AC3E}">
        <p14:creationId xmlns:p14="http://schemas.microsoft.com/office/powerpoint/2010/main" val="3799552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977E1D19-011A-4D68-864F-E8224EA27AEA}" type="datetimeFigureOut">
              <a:rPr lang="de-DE" smtClean="0"/>
              <a:t>18.01.2024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1DE727B-2056-4F4C-9DD5-DCF5B1F2C19D}" type="slidenum">
              <a:rPr lang="de-DE" smtClean="0"/>
              <a:t>‹Nr.›</a:t>
            </a:fld>
            <a:endParaRPr lang="de-DE"/>
          </a:p>
        </p:txBody>
      </p:sp>
    </p:spTree>
    <p:extLst>
      <p:ext uri="{BB962C8B-B14F-4D97-AF65-F5344CB8AC3E}">
        <p14:creationId xmlns:p14="http://schemas.microsoft.com/office/powerpoint/2010/main" val="2188089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de-DE"/>
              <a:t>Mastertitelformat bearbeiten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977E1D19-011A-4D68-864F-E8224EA27AEA}" type="datetimeFigureOut">
              <a:rPr lang="de-DE" smtClean="0"/>
              <a:t>18.01.2024</a:t>
            </a:fld>
            <a:endParaRPr lang="de-DE"/>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de-DE"/>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1DE727B-2056-4F4C-9DD5-DCF5B1F2C19D}" type="slidenum">
              <a:rPr lang="de-DE" smtClean="0"/>
              <a:t>‹Nr.›</a:t>
            </a:fld>
            <a:endParaRPr lang="de-DE"/>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67297838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de-DE"/>
              <a:t>Mastertitelformat bearbeiten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977E1D19-011A-4D68-864F-E8224EA27AEA}" type="datetimeFigureOut">
              <a:rPr lang="de-DE" smtClean="0"/>
              <a:t>18.01.2024</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61DE727B-2056-4F4C-9DD5-DCF5B1F2C19D}" type="slidenum">
              <a:rPr lang="de-DE" smtClean="0"/>
              <a:t>‹Nr.›</a:t>
            </a:fld>
            <a:endParaRPr lang="de-DE"/>
          </a:p>
        </p:txBody>
      </p:sp>
    </p:spTree>
    <p:extLst>
      <p:ext uri="{BB962C8B-B14F-4D97-AF65-F5344CB8AC3E}">
        <p14:creationId xmlns:p14="http://schemas.microsoft.com/office/powerpoint/2010/main" val="1980044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de-DE"/>
              <a:t>Mastertitelformat bearbeiten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977E1D19-011A-4D68-864F-E8224EA27AEA}" type="datetimeFigureOut">
              <a:rPr lang="de-DE" smtClean="0"/>
              <a:t>18.01.2024</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61DE727B-2056-4F4C-9DD5-DCF5B1F2C19D}" type="slidenum">
              <a:rPr lang="de-DE" smtClean="0"/>
              <a:t>‹Nr.›</a:t>
            </a:fld>
            <a:endParaRPr lang="de-DE"/>
          </a:p>
        </p:txBody>
      </p:sp>
    </p:spTree>
    <p:extLst>
      <p:ext uri="{BB962C8B-B14F-4D97-AF65-F5344CB8AC3E}">
        <p14:creationId xmlns:p14="http://schemas.microsoft.com/office/powerpoint/2010/main" val="2118750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977E1D19-011A-4D68-864F-E8224EA27AEA}" type="datetimeFigureOut">
              <a:rPr lang="de-DE" smtClean="0"/>
              <a:t>18.01.2024</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61DE727B-2056-4F4C-9DD5-DCF5B1F2C19D}" type="slidenum">
              <a:rPr lang="de-DE" smtClean="0"/>
              <a:t>‹Nr.›</a:t>
            </a:fld>
            <a:endParaRPr lang="de-DE"/>
          </a:p>
        </p:txBody>
      </p:sp>
    </p:spTree>
    <p:extLst>
      <p:ext uri="{BB962C8B-B14F-4D97-AF65-F5344CB8AC3E}">
        <p14:creationId xmlns:p14="http://schemas.microsoft.com/office/powerpoint/2010/main" val="2794182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7E1D19-011A-4D68-864F-E8224EA27AEA}" type="datetimeFigureOut">
              <a:rPr lang="de-DE" smtClean="0"/>
              <a:t>18.01.2024</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61DE727B-2056-4F4C-9DD5-DCF5B1F2C19D}" type="slidenum">
              <a:rPr lang="de-DE" smtClean="0"/>
              <a:t>‹Nr.›</a:t>
            </a:fld>
            <a:endParaRPr lang="de-DE"/>
          </a:p>
        </p:txBody>
      </p:sp>
    </p:spTree>
    <p:extLst>
      <p:ext uri="{BB962C8B-B14F-4D97-AF65-F5344CB8AC3E}">
        <p14:creationId xmlns:p14="http://schemas.microsoft.com/office/powerpoint/2010/main" val="579557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de-DE"/>
              <a:t>Mastertitelformat bearbeiten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977E1D19-011A-4D68-864F-E8224EA27AEA}" type="datetimeFigureOut">
              <a:rPr lang="de-DE" smtClean="0"/>
              <a:t>18.01.2024</a:t>
            </a:fld>
            <a:endParaRPr lang="de-DE"/>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de-DE"/>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1DE727B-2056-4F4C-9DD5-DCF5B1F2C19D}" type="slidenum">
              <a:rPr lang="de-DE" smtClean="0"/>
              <a:t>‹Nr.›</a:t>
            </a:fld>
            <a:endParaRPr lang="de-DE"/>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34316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de-DE"/>
              <a:t>Mastertitelformat bearbeiten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977E1D19-011A-4D68-864F-E8224EA27AEA}" type="datetimeFigureOut">
              <a:rPr lang="de-DE" smtClean="0"/>
              <a:t>18.01.2024</a:t>
            </a:fld>
            <a:endParaRPr lang="de-DE"/>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de-DE"/>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1DE727B-2056-4F4C-9DD5-DCF5B1F2C19D}" type="slidenum">
              <a:rPr lang="de-DE" smtClean="0"/>
              <a:t>‹Nr.›</a:t>
            </a:fld>
            <a:endParaRPr lang="de-DE"/>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71559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de-DE"/>
              <a:t>Mastertitelformat bearbeiten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977E1D19-011A-4D68-864F-E8224EA27AEA}" type="datetimeFigureOut">
              <a:rPr lang="de-DE" smtClean="0"/>
              <a:t>18.01.2024</a:t>
            </a:fld>
            <a:endParaRPr lang="de-DE"/>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de-DE"/>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1DE727B-2056-4F4C-9DD5-DCF5B1F2C19D}" type="slidenum">
              <a:rPr lang="de-DE" smtClean="0"/>
              <a:t>‹Nr.›</a:t>
            </a:fld>
            <a:endParaRPr lang="de-DE"/>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20488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study.com/academy/lesson/social-interactions-definition-types-quiz.html#lesson"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A8960A-C5BD-4EF9-BDE1-07D1444B0000}"/>
              </a:ext>
            </a:extLst>
          </p:cNvPr>
          <p:cNvSpPr>
            <a:spLocks noGrp="1"/>
          </p:cNvSpPr>
          <p:nvPr>
            <p:ph type="ctrTitle"/>
          </p:nvPr>
        </p:nvSpPr>
        <p:spPr>
          <a:xfrm>
            <a:off x="1915385" y="2295546"/>
            <a:ext cx="8361229" cy="2098226"/>
          </a:xfrm>
        </p:spPr>
        <p:txBody>
          <a:bodyPr>
            <a:normAutofit/>
          </a:bodyPr>
          <a:lstStyle/>
          <a:p>
            <a:r>
              <a:rPr lang="en-US" sz="2800" kern="0" dirty="0">
                <a:effectLst/>
                <a:latin typeface="Arial" panose="020B0604020202020204" pitchFamily="34" charset="0"/>
              </a:rPr>
              <a:t>Online communication and social interaction</a:t>
            </a:r>
            <a:br>
              <a:rPr lang="de-DE" sz="2800" kern="0" dirty="0">
                <a:effectLst/>
                <a:latin typeface="Arial" panose="020B0604020202020204" pitchFamily="34" charset="0"/>
              </a:rPr>
            </a:br>
            <a:endParaRPr lang="de-DE" sz="8000" dirty="0"/>
          </a:p>
        </p:txBody>
      </p:sp>
      <p:sp>
        <p:nvSpPr>
          <p:cNvPr id="3" name="Untertitel 2">
            <a:extLst>
              <a:ext uri="{FF2B5EF4-FFF2-40B4-BE49-F238E27FC236}">
                <a16:creationId xmlns:a16="http://schemas.microsoft.com/office/drawing/2014/main" id="{DC10074E-9524-4D25-AD74-6BE990B762CE}"/>
              </a:ext>
            </a:extLst>
          </p:cNvPr>
          <p:cNvSpPr>
            <a:spLocks noGrp="1"/>
          </p:cNvSpPr>
          <p:nvPr>
            <p:ph type="subTitle" idx="1"/>
          </p:nvPr>
        </p:nvSpPr>
        <p:spPr>
          <a:xfrm>
            <a:off x="2679906" y="4535424"/>
            <a:ext cx="6831673" cy="507092"/>
          </a:xfrm>
        </p:spPr>
        <p:txBody>
          <a:bodyPr/>
          <a:lstStyle/>
          <a:p>
            <a:endParaRPr lang="de-DE" dirty="0"/>
          </a:p>
        </p:txBody>
      </p:sp>
      <p:pic>
        <p:nvPicPr>
          <p:cNvPr id="4" name="Picture 2">
            <a:extLst>
              <a:ext uri="{FF2B5EF4-FFF2-40B4-BE49-F238E27FC236}">
                <a16:creationId xmlns:a16="http://schemas.microsoft.com/office/drawing/2014/main" id="{23940BA9-5657-44F8-99C3-A46B61A8A6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61272" y="330899"/>
            <a:ext cx="2224902" cy="7115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23916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7429C5A-996D-4573-9ACF-C7F71AE0773A}"/>
              </a:ext>
            </a:extLst>
          </p:cNvPr>
          <p:cNvSpPr>
            <a:spLocks noGrp="1"/>
          </p:cNvSpPr>
          <p:nvPr>
            <p:ph type="title"/>
          </p:nvPr>
        </p:nvSpPr>
        <p:spPr/>
        <p:txBody>
          <a:bodyPr/>
          <a:lstStyle/>
          <a:p>
            <a:r>
              <a:rPr lang="en-GB" sz="2400" dirty="0">
                <a:effectLst/>
                <a:latin typeface="Arial" panose="020B0604020202020204" pitchFamily="34" charset="0"/>
                <a:ea typeface="Arial" panose="020B0604020202020204" pitchFamily="34" charset="0"/>
              </a:rPr>
              <a:t>Examples of technostress situations: Real-life examples show how technostress can arise</a:t>
            </a:r>
            <a:br>
              <a:rPr lang="de-DE" sz="1800" dirty="0">
                <a:effectLst/>
                <a:latin typeface="Arial" panose="020B0604020202020204" pitchFamily="34" charset="0"/>
                <a:ea typeface="Arial" panose="020B0604020202020204" pitchFamily="34" charset="0"/>
              </a:rPr>
            </a:br>
            <a:endParaRPr lang="de-DE" dirty="0"/>
          </a:p>
        </p:txBody>
      </p:sp>
      <p:sp>
        <p:nvSpPr>
          <p:cNvPr id="3" name="Inhaltsplatzhalter 2">
            <a:extLst>
              <a:ext uri="{FF2B5EF4-FFF2-40B4-BE49-F238E27FC236}">
                <a16:creationId xmlns:a16="http://schemas.microsoft.com/office/drawing/2014/main" id="{0EF48AB0-1A27-44F6-99CF-27EF02B37799}"/>
              </a:ext>
            </a:extLst>
          </p:cNvPr>
          <p:cNvSpPr>
            <a:spLocks noGrp="1"/>
          </p:cNvSpPr>
          <p:nvPr>
            <p:ph idx="1"/>
          </p:nvPr>
        </p:nvSpPr>
        <p:spPr>
          <a:xfrm>
            <a:off x="1371600" y="1429512"/>
            <a:ext cx="9601200" cy="4742688"/>
          </a:xfrm>
        </p:spPr>
        <p:txBody>
          <a:bodyPr>
            <a:normAutofit fontScale="92500" lnSpcReduction="20000"/>
          </a:bodyPr>
          <a:lstStyle/>
          <a:p>
            <a:pPr marL="0" indent="0">
              <a:lnSpc>
                <a:spcPct val="115000"/>
              </a:lnSpc>
              <a:buNone/>
            </a:pPr>
            <a:r>
              <a:rPr lang="en-GB" sz="1200" b="1" dirty="0">
                <a:solidFill>
                  <a:schemeClr val="accent1">
                    <a:lumMod val="75000"/>
                  </a:schemeClr>
                </a:solidFill>
                <a:effectLst/>
                <a:latin typeface="Arial" panose="020B0604020202020204" pitchFamily="34" charset="0"/>
                <a:ea typeface="Arial" panose="020B0604020202020204" pitchFamily="34" charset="0"/>
              </a:rPr>
              <a:t>Technostress is a phenomenon that can occur in many everyday situations. Here are some real-life examples that show how technostress can arise:</a:t>
            </a:r>
            <a:endParaRPr lang="de-DE" sz="1200" b="1" dirty="0">
              <a:solidFill>
                <a:schemeClr val="accent1">
                  <a:lumMod val="75000"/>
                </a:schemeClr>
              </a:solidFill>
              <a:effectLst/>
              <a:latin typeface="Arial" panose="020B0604020202020204" pitchFamily="34" charset="0"/>
              <a:ea typeface="Arial" panose="020B0604020202020204" pitchFamily="34" charset="0"/>
            </a:endParaRPr>
          </a:p>
          <a:p>
            <a:pPr marL="742950" lvl="1" indent="-285750">
              <a:lnSpc>
                <a:spcPct val="115000"/>
              </a:lnSpc>
              <a:buFont typeface="+mj-lt"/>
              <a:buAutoNum type="arabicPeriod"/>
            </a:pPr>
            <a:r>
              <a:rPr lang="en-GB" sz="1200" i="0" dirty="0">
                <a:effectLst/>
                <a:latin typeface="Arial" panose="020B0604020202020204" pitchFamily="34" charset="0"/>
                <a:ea typeface="Arial" panose="020B0604020202020204" pitchFamily="34" charset="0"/>
              </a:rPr>
              <a:t>email overload at work: an office worker starts their day with hundreds of unread emails. Going through and prioritizing these messages can be overwhelming and lead to stress.</a:t>
            </a:r>
            <a:endParaRPr lang="de-DE" sz="1200" i="0" dirty="0">
              <a:effectLst/>
              <a:latin typeface="Arial" panose="020B0604020202020204" pitchFamily="34" charset="0"/>
              <a:ea typeface="Arial" panose="020B0604020202020204" pitchFamily="34" charset="0"/>
            </a:endParaRPr>
          </a:p>
          <a:p>
            <a:pPr marL="742950" lvl="1" indent="-285750">
              <a:lnSpc>
                <a:spcPct val="115000"/>
              </a:lnSpc>
              <a:buFont typeface="+mj-lt"/>
              <a:buAutoNum type="arabicPeriod"/>
            </a:pPr>
            <a:r>
              <a:rPr lang="en-GB" sz="1200" i="0" dirty="0">
                <a:effectLst/>
                <a:latin typeface="Arial" panose="020B0604020202020204" pitchFamily="34" charset="0"/>
                <a:ea typeface="Arial" panose="020B0604020202020204" pitchFamily="34" charset="0"/>
              </a:rPr>
              <a:t>online meetings and video conferencing exhaustion: a teacher who teaches classes all day via video conferencing can feel exhausted as the constant focus on the screen and lack of direct human interaction can be stressful.</a:t>
            </a:r>
            <a:endParaRPr lang="de-DE" sz="1200" i="0" dirty="0">
              <a:effectLst/>
              <a:latin typeface="Arial" panose="020B0604020202020204" pitchFamily="34" charset="0"/>
              <a:ea typeface="Arial" panose="020B0604020202020204" pitchFamily="34" charset="0"/>
            </a:endParaRPr>
          </a:p>
          <a:p>
            <a:pPr marL="742950" lvl="1" indent="-285750">
              <a:lnSpc>
                <a:spcPct val="115000"/>
              </a:lnSpc>
              <a:buFont typeface="+mj-lt"/>
              <a:buAutoNum type="arabicPeriod"/>
            </a:pPr>
            <a:r>
              <a:rPr lang="en-GB" sz="1200" i="0" dirty="0">
                <a:effectLst/>
                <a:latin typeface="Arial" panose="020B0604020202020204" pitchFamily="34" charset="0"/>
                <a:ea typeface="Arial" panose="020B0604020202020204" pitchFamily="34" charset="0"/>
              </a:rPr>
              <a:t>Constant notifications from social media: A teenager constantly receiving notifications from various social media sites can feel stressed and pressured to respond immediately, leading to anxiety and feeling overwhelmed.</a:t>
            </a:r>
            <a:endParaRPr lang="de-DE" sz="1200" i="0" dirty="0">
              <a:effectLst/>
              <a:latin typeface="Arial" panose="020B0604020202020204" pitchFamily="34" charset="0"/>
              <a:ea typeface="Arial" panose="020B0604020202020204" pitchFamily="34" charset="0"/>
            </a:endParaRPr>
          </a:p>
          <a:p>
            <a:pPr marL="742950" lvl="1" indent="-285750">
              <a:lnSpc>
                <a:spcPct val="115000"/>
              </a:lnSpc>
              <a:buFont typeface="+mj-lt"/>
              <a:buAutoNum type="arabicPeriod"/>
            </a:pPr>
            <a:r>
              <a:rPr lang="en-GB" sz="1200" i="0" dirty="0">
                <a:effectLst/>
                <a:latin typeface="Arial" panose="020B0604020202020204" pitchFamily="34" charset="0"/>
                <a:ea typeface="Arial" panose="020B0604020202020204" pitchFamily="34" charset="0"/>
              </a:rPr>
              <a:t>working outside of regular working hours: An employee who continues to receive emails and messages from supervisors and </a:t>
            </a:r>
            <a:r>
              <a:rPr lang="en-GB" sz="1200" i="0" dirty="0" err="1">
                <a:effectLst/>
                <a:latin typeface="Arial" panose="020B0604020202020204" pitchFamily="34" charset="0"/>
                <a:ea typeface="Arial" panose="020B0604020202020204" pitchFamily="34" charset="0"/>
              </a:rPr>
              <a:t>coworkers</a:t>
            </a:r>
            <a:r>
              <a:rPr lang="en-GB" sz="1200" i="0" dirty="0">
                <a:effectLst/>
                <a:latin typeface="Arial" panose="020B0604020202020204" pitchFamily="34" charset="0"/>
                <a:ea typeface="Arial" panose="020B0604020202020204" pitchFamily="34" charset="0"/>
              </a:rPr>
              <a:t> after hours may have difficulty relaxing and disconnecting from work.</a:t>
            </a:r>
            <a:endParaRPr lang="de-DE" sz="1200" i="0" dirty="0">
              <a:effectLst/>
              <a:latin typeface="Arial" panose="020B0604020202020204" pitchFamily="34" charset="0"/>
              <a:ea typeface="Arial" panose="020B0604020202020204" pitchFamily="34" charset="0"/>
            </a:endParaRPr>
          </a:p>
          <a:p>
            <a:pPr marL="742950" lvl="1" indent="-285750">
              <a:lnSpc>
                <a:spcPct val="115000"/>
              </a:lnSpc>
              <a:buFont typeface="+mj-lt"/>
              <a:buAutoNum type="arabicPeriod"/>
            </a:pPr>
            <a:r>
              <a:rPr lang="en-GB" sz="1200" i="0" dirty="0">
                <a:effectLst/>
                <a:latin typeface="Arial" panose="020B0604020202020204" pitchFamily="34" charset="0"/>
                <a:ea typeface="Arial" panose="020B0604020202020204" pitchFamily="34" charset="0"/>
              </a:rPr>
              <a:t>technical problems during important tasks: A person giving an important online presentation and facing technical difficulties such as a poor internet connection or software issues may experience stress and frustration.</a:t>
            </a:r>
            <a:endParaRPr lang="de-DE" sz="1200" i="0" dirty="0">
              <a:effectLst/>
              <a:latin typeface="Arial" panose="020B0604020202020204" pitchFamily="34" charset="0"/>
              <a:ea typeface="Arial" panose="020B0604020202020204" pitchFamily="34" charset="0"/>
            </a:endParaRPr>
          </a:p>
          <a:p>
            <a:pPr marL="742950" lvl="1" indent="-285750">
              <a:lnSpc>
                <a:spcPct val="115000"/>
              </a:lnSpc>
              <a:buFont typeface="+mj-lt"/>
              <a:buAutoNum type="arabicPeriod"/>
            </a:pPr>
            <a:r>
              <a:rPr lang="en-GB" sz="1200" i="0" dirty="0">
                <a:effectLst/>
                <a:latin typeface="Arial" panose="020B0604020202020204" pitchFamily="34" charset="0"/>
                <a:ea typeface="Arial" panose="020B0604020202020204" pitchFamily="34" charset="0"/>
              </a:rPr>
              <a:t>cyberbullying: Young people or even adults who experience negative comments or cyberbullying on social media can experience increased stress and psychological strain.</a:t>
            </a:r>
            <a:endParaRPr lang="de-DE" sz="1200" i="0" dirty="0">
              <a:effectLst/>
              <a:latin typeface="Arial" panose="020B0604020202020204" pitchFamily="34" charset="0"/>
              <a:ea typeface="Arial" panose="020B0604020202020204" pitchFamily="34" charset="0"/>
            </a:endParaRPr>
          </a:p>
          <a:p>
            <a:pPr marL="742950" lvl="1" indent="-285750">
              <a:lnSpc>
                <a:spcPct val="115000"/>
              </a:lnSpc>
              <a:buFont typeface="+mj-lt"/>
              <a:buAutoNum type="arabicPeriod"/>
            </a:pPr>
            <a:r>
              <a:rPr lang="en-GB" sz="1200" i="0" dirty="0">
                <a:effectLst/>
                <a:latin typeface="Arial" panose="020B0604020202020204" pitchFamily="34" charset="0"/>
                <a:ea typeface="Arial" panose="020B0604020202020204" pitchFamily="34" charset="0"/>
              </a:rPr>
              <a:t>Digital surveillance in the workplace: Employees who are aware of their employer's constant monitoring of their online activities can experience stress and anxiety as they must constantly monitor their performance and </a:t>
            </a:r>
            <a:r>
              <a:rPr lang="en-GB" sz="1200" i="0" dirty="0" err="1">
                <a:effectLst/>
                <a:latin typeface="Arial" panose="020B0604020202020204" pitchFamily="34" charset="0"/>
                <a:ea typeface="Arial" panose="020B0604020202020204" pitchFamily="34" charset="0"/>
              </a:rPr>
              <a:t>behavior</a:t>
            </a:r>
            <a:r>
              <a:rPr lang="en-GB" sz="1200" i="0" dirty="0">
                <a:effectLst/>
                <a:latin typeface="Arial" panose="020B0604020202020204" pitchFamily="34" charset="0"/>
                <a:ea typeface="Arial" panose="020B0604020202020204" pitchFamily="34" charset="0"/>
              </a:rPr>
              <a:t>.</a:t>
            </a:r>
            <a:endParaRPr lang="de-DE" sz="1200" i="0" dirty="0">
              <a:effectLst/>
              <a:latin typeface="Arial" panose="020B0604020202020204" pitchFamily="34" charset="0"/>
              <a:ea typeface="Arial" panose="020B0604020202020204" pitchFamily="34" charset="0"/>
            </a:endParaRPr>
          </a:p>
          <a:p>
            <a:pPr marL="742950" lvl="1" indent="-285750">
              <a:lnSpc>
                <a:spcPct val="115000"/>
              </a:lnSpc>
              <a:buFont typeface="+mj-lt"/>
              <a:buAutoNum type="arabicPeriod"/>
            </a:pPr>
            <a:r>
              <a:rPr lang="en-GB" sz="1200" i="0" dirty="0">
                <a:effectLst/>
                <a:latin typeface="Arial" panose="020B0604020202020204" pitchFamily="34" charset="0"/>
                <a:ea typeface="Arial" panose="020B0604020202020204" pitchFamily="34" charset="0"/>
              </a:rPr>
              <a:t>Information overload: A person trying to keep up to date with current news and developments may feel overwhelmed by the sheer volume of information and often conflicting information.</a:t>
            </a:r>
            <a:endParaRPr lang="de-DE" sz="1200" i="0" dirty="0">
              <a:effectLst/>
              <a:latin typeface="Arial" panose="020B0604020202020204" pitchFamily="34" charset="0"/>
              <a:ea typeface="Arial" panose="020B0604020202020204" pitchFamily="34" charset="0"/>
            </a:endParaRPr>
          </a:p>
          <a:p>
            <a:pPr marL="742950" lvl="1" indent="-285750">
              <a:lnSpc>
                <a:spcPct val="115000"/>
              </a:lnSpc>
              <a:buFont typeface="+mj-lt"/>
              <a:buAutoNum type="arabicPeriod"/>
            </a:pPr>
            <a:r>
              <a:rPr lang="en-GB" sz="1200" i="0" dirty="0">
                <a:effectLst/>
                <a:latin typeface="Arial" panose="020B0604020202020204" pitchFamily="34" charset="0"/>
                <a:ea typeface="Arial" panose="020B0604020202020204" pitchFamily="34" charset="0"/>
              </a:rPr>
              <a:t>online learning: students adapting to online learning may experience stress from the lack of social interaction, technical challenges, and the need for self-motivation.</a:t>
            </a:r>
            <a:r>
              <a:rPr lang="en-GB" sz="1200" dirty="0">
                <a:effectLst/>
                <a:latin typeface="Arial" panose="020B0604020202020204" pitchFamily="34" charset="0"/>
                <a:ea typeface="Arial" panose="020B0604020202020204" pitchFamily="34" charset="0"/>
              </a:rPr>
              <a:t> </a:t>
            </a:r>
            <a:endParaRPr lang="de-DE" sz="1200" dirty="0">
              <a:effectLst/>
              <a:latin typeface="Arial" panose="020B0604020202020204" pitchFamily="34" charset="0"/>
              <a:ea typeface="Arial" panose="020B0604020202020204" pitchFamily="34" charset="0"/>
            </a:endParaRPr>
          </a:p>
          <a:p>
            <a:pPr marL="0" indent="0" algn="ctr">
              <a:lnSpc>
                <a:spcPct val="115000"/>
              </a:lnSpc>
              <a:buNone/>
            </a:pPr>
            <a:r>
              <a:rPr lang="en-GB" sz="1200" b="1" dirty="0">
                <a:solidFill>
                  <a:schemeClr val="accent1">
                    <a:lumMod val="75000"/>
                  </a:schemeClr>
                </a:solidFill>
                <a:effectLst/>
                <a:latin typeface="Arial" panose="020B0604020202020204" pitchFamily="34" charset="0"/>
                <a:ea typeface="Arial" panose="020B0604020202020204" pitchFamily="34" charset="0"/>
              </a:rPr>
              <a:t>In all of these examples, the specific challenges of digital technology can lead to psychological stress, referred to as technostress. It is essential to develop strategies to manage this stress, such as time management, digital breaks, and conscious boundaries between work and leisure</a:t>
            </a:r>
            <a:r>
              <a:rPr lang="en-GB" sz="1200" dirty="0">
                <a:effectLst/>
                <a:latin typeface="Arial" panose="020B0604020202020204" pitchFamily="34" charset="0"/>
                <a:ea typeface="Arial" panose="020B0604020202020204" pitchFamily="34" charset="0"/>
              </a:rPr>
              <a:t>.</a:t>
            </a:r>
            <a:endParaRPr lang="de-DE" sz="1200" dirty="0">
              <a:effectLst/>
              <a:latin typeface="Arial" panose="020B0604020202020204" pitchFamily="34" charset="0"/>
              <a:ea typeface="Arial" panose="020B0604020202020204" pitchFamily="34" charset="0"/>
            </a:endParaRPr>
          </a:p>
          <a:p>
            <a:endParaRPr lang="de-DE" dirty="0"/>
          </a:p>
        </p:txBody>
      </p:sp>
      <p:pic>
        <p:nvPicPr>
          <p:cNvPr id="4" name="Picture 2">
            <a:extLst>
              <a:ext uri="{FF2B5EF4-FFF2-40B4-BE49-F238E27FC236}">
                <a16:creationId xmlns:a16="http://schemas.microsoft.com/office/drawing/2014/main" id="{4CDCD32C-7E29-40AA-A9BB-48B257835B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34587" y="111824"/>
            <a:ext cx="1876425" cy="600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9412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64F8B6-8BB5-4A94-8A10-758252024389}"/>
              </a:ext>
            </a:extLst>
          </p:cNvPr>
          <p:cNvSpPr>
            <a:spLocks noGrp="1"/>
          </p:cNvSpPr>
          <p:nvPr>
            <p:ph type="title"/>
          </p:nvPr>
        </p:nvSpPr>
        <p:spPr/>
        <p:txBody>
          <a:bodyPr/>
          <a:lstStyle/>
          <a:p>
            <a:r>
              <a:rPr lang="de-DE" sz="2400" dirty="0">
                <a:effectLst/>
                <a:latin typeface="Arial" panose="020B0604020202020204" pitchFamily="34" charset="0"/>
                <a:ea typeface="Arial" panose="020B0604020202020204" pitchFamily="34" charset="0"/>
              </a:rPr>
              <a:t>Impact </a:t>
            </a:r>
            <a:r>
              <a:rPr lang="de-DE" sz="2400" dirty="0" err="1">
                <a:effectLst/>
                <a:latin typeface="Arial" panose="020B0604020202020204" pitchFamily="34" charset="0"/>
                <a:ea typeface="Arial" panose="020B0604020202020204" pitchFamily="34" charset="0"/>
              </a:rPr>
              <a:t>of</a:t>
            </a:r>
            <a:r>
              <a:rPr lang="de-DE" sz="2400" dirty="0">
                <a:effectLst/>
                <a:latin typeface="Arial" panose="020B0604020202020204" pitchFamily="34" charset="0"/>
                <a:ea typeface="Arial" panose="020B0604020202020204" pitchFamily="34" charset="0"/>
              </a:rPr>
              <a:t> Technostress</a:t>
            </a:r>
            <a:br>
              <a:rPr lang="de-DE" sz="1800" dirty="0">
                <a:effectLst/>
                <a:latin typeface="Arial" panose="020B0604020202020204" pitchFamily="34" charset="0"/>
                <a:ea typeface="Arial" panose="020B0604020202020204" pitchFamily="34" charset="0"/>
              </a:rPr>
            </a:br>
            <a:r>
              <a:rPr lang="en-GB" sz="1400" dirty="0">
                <a:effectLst/>
                <a:latin typeface="Arial" panose="020B0604020202020204" pitchFamily="34" charset="0"/>
                <a:ea typeface="Arial" panose="020B0604020202020204" pitchFamily="34" charset="0"/>
              </a:rPr>
              <a:t>Psychological and physical effects</a:t>
            </a:r>
            <a:endParaRPr lang="de-DE" dirty="0"/>
          </a:p>
        </p:txBody>
      </p:sp>
      <p:sp>
        <p:nvSpPr>
          <p:cNvPr id="3" name="Inhaltsplatzhalter 2">
            <a:extLst>
              <a:ext uri="{FF2B5EF4-FFF2-40B4-BE49-F238E27FC236}">
                <a16:creationId xmlns:a16="http://schemas.microsoft.com/office/drawing/2014/main" id="{AD88296F-2B70-46A9-941F-ED4F43A8770F}"/>
              </a:ext>
            </a:extLst>
          </p:cNvPr>
          <p:cNvSpPr>
            <a:spLocks noGrp="1"/>
          </p:cNvSpPr>
          <p:nvPr>
            <p:ph idx="1"/>
          </p:nvPr>
        </p:nvSpPr>
        <p:spPr>
          <a:xfrm>
            <a:off x="1371600" y="1417320"/>
            <a:ext cx="9601200" cy="4450080"/>
          </a:xfrm>
        </p:spPr>
        <p:txBody>
          <a:bodyPr>
            <a:normAutofit fontScale="92500" lnSpcReduction="10000"/>
          </a:bodyPr>
          <a:lstStyle/>
          <a:p>
            <a:pPr marL="0" indent="0">
              <a:lnSpc>
                <a:spcPct val="115000"/>
              </a:lnSpc>
              <a:buNone/>
            </a:pPr>
            <a:r>
              <a:rPr lang="en-GB" sz="1100" b="1" dirty="0">
                <a:solidFill>
                  <a:schemeClr val="accent1">
                    <a:lumMod val="75000"/>
                  </a:schemeClr>
                </a:solidFill>
                <a:effectLst/>
                <a:latin typeface="Arial" panose="020B0604020202020204" pitchFamily="34" charset="0"/>
                <a:ea typeface="Arial" panose="020B0604020202020204" pitchFamily="34" charset="0"/>
              </a:rPr>
              <a:t>The effects of technostress on mental and physical well-being are varied and can be profound:</a:t>
            </a:r>
            <a:endParaRPr lang="de-DE" sz="1100" b="1" dirty="0">
              <a:solidFill>
                <a:schemeClr val="accent1">
                  <a:lumMod val="75000"/>
                </a:schemeClr>
              </a:solidFill>
              <a:effectLst/>
              <a:latin typeface="Arial" panose="020B0604020202020204" pitchFamily="34" charset="0"/>
              <a:ea typeface="Arial" panose="020B0604020202020204" pitchFamily="34" charset="0"/>
            </a:endParaRPr>
          </a:p>
          <a:p>
            <a:pPr>
              <a:lnSpc>
                <a:spcPct val="115000"/>
              </a:lnSpc>
            </a:pPr>
            <a:r>
              <a:rPr lang="en-GB" sz="1100" b="1" dirty="0">
                <a:solidFill>
                  <a:schemeClr val="accent1">
                    <a:lumMod val="75000"/>
                  </a:schemeClr>
                </a:solidFill>
                <a:effectLst/>
                <a:latin typeface="Arial" panose="020B0604020202020204" pitchFamily="34" charset="0"/>
                <a:ea typeface="Arial" panose="020B0604020202020204" pitchFamily="34" charset="0"/>
              </a:rPr>
              <a:t>Mental well-being</a:t>
            </a:r>
            <a:endParaRPr lang="de-DE" sz="1100" b="1" dirty="0">
              <a:solidFill>
                <a:schemeClr val="accent1">
                  <a:lumMod val="75000"/>
                </a:schemeClr>
              </a:solidFill>
              <a:effectLst/>
              <a:latin typeface="Arial" panose="020B0604020202020204" pitchFamily="34" charset="0"/>
              <a:ea typeface="Arial" panose="020B0604020202020204" pitchFamily="34" charset="0"/>
            </a:endParaRPr>
          </a:p>
          <a:p>
            <a:pPr marL="742950" lvl="1" indent="-285750">
              <a:lnSpc>
                <a:spcPct val="115000"/>
              </a:lnSpc>
              <a:buFont typeface="+mj-lt"/>
              <a:buAutoNum type="arabicPeriod"/>
            </a:pPr>
            <a:r>
              <a:rPr lang="en-GB" sz="1100" i="0" dirty="0">
                <a:effectLst/>
                <a:latin typeface="Arial" panose="020B0604020202020204" pitchFamily="34" charset="0"/>
                <a:ea typeface="Arial" panose="020B0604020202020204" pitchFamily="34" charset="0"/>
              </a:rPr>
              <a:t>increased stress and anxiety: Constant accessibility and the need to always be on top of the latest technology can lead to increased stress and anxiety.</a:t>
            </a:r>
            <a:endParaRPr lang="de-DE" sz="1100" i="0" dirty="0">
              <a:effectLst/>
              <a:latin typeface="Arial" panose="020B0604020202020204" pitchFamily="34" charset="0"/>
              <a:ea typeface="Arial" panose="020B0604020202020204" pitchFamily="34" charset="0"/>
            </a:endParaRPr>
          </a:p>
          <a:p>
            <a:pPr marL="742950" lvl="1" indent="-285750">
              <a:lnSpc>
                <a:spcPct val="115000"/>
              </a:lnSpc>
              <a:buFont typeface="+mj-lt"/>
              <a:buAutoNum type="arabicPeriod"/>
            </a:pPr>
            <a:r>
              <a:rPr lang="en-GB" sz="1100" i="0" dirty="0">
                <a:effectLst/>
                <a:latin typeface="Arial" panose="020B0604020202020204" pitchFamily="34" charset="0"/>
                <a:ea typeface="Arial" panose="020B0604020202020204" pitchFamily="34" charset="0"/>
              </a:rPr>
              <a:t>Burden and burnout: The information overload and multitasking that often accompany the use of digital technologies can lead to feelings of being overwhelmed and contribute to burnout in the long term.</a:t>
            </a:r>
            <a:endParaRPr lang="de-DE" sz="1100" i="0" dirty="0">
              <a:effectLst/>
              <a:latin typeface="Arial" panose="020B0604020202020204" pitchFamily="34" charset="0"/>
              <a:ea typeface="Arial" panose="020B0604020202020204" pitchFamily="34" charset="0"/>
            </a:endParaRPr>
          </a:p>
          <a:p>
            <a:pPr marL="742950" lvl="1" indent="-285750">
              <a:lnSpc>
                <a:spcPct val="115000"/>
              </a:lnSpc>
              <a:buFont typeface="+mj-lt"/>
              <a:buAutoNum type="arabicPeriod"/>
            </a:pPr>
            <a:r>
              <a:rPr lang="en-GB" sz="1100" i="0" dirty="0">
                <a:effectLst/>
                <a:latin typeface="Arial" panose="020B0604020202020204" pitchFamily="34" charset="0"/>
                <a:ea typeface="Arial" panose="020B0604020202020204" pitchFamily="34" charset="0"/>
              </a:rPr>
              <a:t>sleep disorders: The use of screen devices, especially before bedtime, can disrupt the sleep cycle and lead to sleep disturbances, negatively impacting mental health.</a:t>
            </a:r>
            <a:endParaRPr lang="de-DE" sz="1100" i="0" dirty="0">
              <a:effectLst/>
              <a:latin typeface="Arial" panose="020B0604020202020204" pitchFamily="34" charset="0"/>
              <a:ea typeface="Arial" panose="020B0604020202020204" pitchFamily="34" charset="0"/>
            </a:endParaRPr>
          </a:p>
          <a:p>
            <a:pPr marL="742950" lvl="1" indent="-285750">
              <a:lnSpc>
                <a:spcPct val="115000"/>
              </a:lnSpc>
              <a:buFont typeface="+mj-lt"/>
              <a:buAutoNum type="arabicPeriod"/>
            </a:pPr>
            <a:r>
              <a:rPr lang="en-GB" sz="1100" i="0" dirty="0">
                <a:effectLst/>
                <a:latin typeface="Arial" panose="020B0604020202020204" pitchFamily="34" charset="0"/>
                <a:ea typeface="Arial" panose="020B0604020202020204" pitchFamily="34" charset="0"/>
              </a:rPr>
              <a:t>lack of concentration: Constant interruptions from digital devices can impair the ability to concentrate intensely and lead to fragmented attention.</a:t>
            </a:r>
            <a:endParaRPr lang="de-DE" sz="1100" i="0" dirty="0">
              <a:effectLst/>
              <a:latin typeface="Arial" panose="020B0604020202020204" pitchFamily="34" charset="0"/>
              <a:ea typeface="Arial" panose="020B0604020202020204" pitchFamily="34" charset="0"/>
            </a:endParaRPr>
          </a:p>
          <a:p>
            <a:pPr marL="742950" lvl="1" indent="-285750">
              <a:lnSpc>
                <a:spcPct val="115000"/>
              </a:lnSpc>
              <a:buFont typeface="+mj-lt"/>
              <a:buAutoNum type="arabicPeriod"/>
            </a:pPr>
            <a:r>
              <a:rPr lang="en-GB" sz="1100" i="0" dirty="0">
                <a:effectLst/>
                <a:latin typeface="Arial" panose="020B0604020202020204" pitchFamily="34" charset="0"/>
                <a:ea typeface="Arial" panose="020B0604020202020204" pitchFamily="34" charset="0"/>
              </a:rPr>
              <a:t>social isolation: Although digital technologies often promote social connection, they can also lead to a reduction in direct, face-to-face interactions, increasing feelings of social isolation.</a:t>
            </a:r>
            <a:endParaRPr lang="de-DE" sz="1100" i="0" dirty="0">
              <a:effectLst/>
              <a:latin typeface="Arial" panose="020B0604020202020204" pitchFamily="34" charset="0"/>
              <a:ea typeface="Arial" panose="020B0604020202020204" pitchFamily="34" charset="0"/>
            </a:endParaRPr>
          </a:p>
          <a:p>
            <a:pPr>
              <a:lnSpc>
                <a:spcPct val="115000"/>
              </a:lnSpc>
            </a:pPr>
            <a:r>
              <a:rPr lang="en-GB" sz="1100" b="1" dirty="0">
                <a:solidFill>
                  <a:schemeClr val="accent1">
                    <a:lumMod val="75000"/>
                  </a:schemeClr>
                </a:solidFill>
                <a:effectLst/>
                <a:latin typeface="Arial" panose="020B0604020202020204" pitchFamily="34" charset="0"/>
                <a:ea typeface="Arial" panose="020B0604020202020204" pitchFamily="34" charset="0"/>
              </a:rPr>
              <a:t>Physical wellbeing</a:t>
            </a:r>
            <a:endParaRPr lang="de-DE" sz="1100" b="1" dirty="0">
              <a:solidFill>
                <a:schemeClr val="accent1">
                  <a:lumMod val="75000"/>
                </a:schemeClr>
              </a:solidFill>
              <a:effectLst/>
              <a:latin typeface="Arial" panose="020B0604020202020204" pitchFamily="34" charset="0"/>
              <a:ea typeface="Arial" panose="020B0604020202020204" pitchFamily="34" charset="0"/>
            </a:endParaRPr>
          </a:p>
          <a:p>
            <a:pPr marL="742950" lvl="1" indent="-285750">
              <a:lnSpc>
                <a:spcPct val="115000"/>
              </a:lnSpc>
              <a:buFont typeface="+mj-lt"/>
              <a:buAutoNum type="arabicPeriod"/>
            </a:pPr>
            <a:r>
              <a:rPr lang="en-GB" sz="1100" i="0" dirty="0">
                <a:effectLst/>
                <a:latin typeface="Arial" panose="020B0604020202020204" pitchFamily="34" charset="0"/>
                <a:ea typeface="Arial" panose="020B0604020202020204" pitchFamily="34" charset="0"/>
              </a:rPr>
              <a:t>eye strain and vision problems: Long screen time can lead to eye strain, dryness, and vision problems.</a:t>
            </a:r>
            <a:endParaRPr lang="de-DE" sz="1100" i="0" dirty="0">
              <a:effectLst/>
              <a:latin typeface="Arial" panose="020B0604020202020204" pitchFamily="34" charset="0"/>
              <a:ea typeface="Arial" panose="020B0604020202020204" pitchFamily="34" charset="0"/>
            </a:endParaRPr>
          </a:p>
          <a:p>
            <a:pPr marL="742950" lvl="1" indent="-285750">
              <a:lnSpc>
                <a:spcPct val="115000"/>
              </a:lnSpc>
              <a:buFont typeface="+mj-lt"/>
              <a:buAutoNum type="arabicPeriod"/>
            </a:pPr>
            <a:r>
              <a:rPr lang="en-GB" sz="1100" i="0" dirty="0">
                <a:effectLst/>
                <a:latin typeface="Arial" panose="020B0604020202020204" pitchFamily="34" charset="0"/>
                <a:ea typeface="Arial" panose="020B0604020202020204" pitchFamily="34" charset="0"/>
              </a:rPr>
              <a:t>postural problems: poor posture when using digital devices can lead to back, neck, and shoulder problems</a:t>
            </a:r>
            <a:endParaRPr lang="de-DE" sz="1100" i="0" dirty="0">
              <a:effectLst/>
              <a:latin typeface="Arial" panose="020B0604020202020204" pitchFamily="34" charset="0"/>
              <a:ea typeface="Arial" panose="020B0604020202020204" pitchFamily="34" charset="0"/>
            </a:endParaRPr>
          </a:p>
          <a:p>
            <a:pPr marL="742950" lvl="1" indent="-285750">
              <a:lnSpc>
                <a:spcPct val="115000"/>
              </a:lnSpc>
              <a:buFont typeface="+mj-lt"/>
              <a:buAutoNum type="arabicPeriod"/>
            </a:pPr>
            <a:r>
              <a:rPr lang="en-GB" sz="1100" i="0" dirty="0">
                <a:effectLst/>
                <a:latin typeface="Arial" panose="020B0604020202020204" pitchFamily="34" charset="0"/>
                <a:ea typeface="Arial" panose="020B0604020202020204" pitchFamily="34" charset="0"/>
              </a:rPr>
              <a:t>fatigue and loss of energy: Technostress can lead to general fatigue and a loss of power, affecting physical health.</a:t>
            </a:r>
            <a:endParaRPr lang="de-DE" sz="1100" i="0" dirty="0">
              <a:effectLst/>
              <a:latin typeface="Arial" panose="020B0604020202020204" pitchFamily="34" charset="0"/>
              <a:ea typeface="Arial" panose="020B0604020202020204" pitchFamily="34" charset="0"/>
            </a:endParaRPr>
          </a:p>
          <a:p>
            <a:pPr marL="742950" lvl="1" indent="-285750">
              <a:lnSpc>
                <a:spcPct val="115000"/>
              </a:lnSpc>
              <a:buFont typeface="+mj-lt"/>
              <a:buAutoNum type="arabicPeriod"/>
            </a:pPr>
            <a:r>
              <a:rPr lang="en-GB" sz="1100" i="0" dirty="0">
                <a:effectLst/>
                <a:latin typeface="Arial" panose="020B0604020202020204" pitchFamily="34" charset="0"/>
                <a:ea typeface="Arial" panose="020B0604020202020204" pitchFamily="34" charset="0"/>
              </a:rPr>
              <a:t>Lifestyle changes: Increased use of digital technologies can contribute to a sedentary lifestyle, which is linked to various health problems such as heart disease, diabetes, and weight gain.</a:t>
            </a:r>
            <a:endParaRPr lang="de-DE" sz="1100" i="0" dirty="0">
              <a:effectLst/>
              <a:latin typeface="Arial" panose="020B0604020202020204" pitchFamily="34" charset="0"/>
              <a:ea typeface="Arial" panose="020B0604020202020204" pitchFamily="34" charset="0"/>
            </a:endParaRPr>
          </a:p>
          <a:p>
            <a:pPr marL="742950" lvl="1" indent="-285750">
              <a:lnSpc>
                <a:spcPct val="115000"/>
              </a:lnSpc>
              <a:buFont typeface="+mj-lt"/>
              <a:buAutoNum type="arabicPeriod"/>
            </a:pPr>
            <a:r>
              <a:rPr lang="en-GB" sz="1100" i="0" dirty="0">
                <a:effectLst/>
                <a:latin typeface="Arial" panose="020B0604020202020204" pitchFamily="34" charset="0"/>
                <a:ea typeface="Arial" panose="020B0604020202020204" pitchFamily="34" charset="0"/>
              </a:rPr>
              <a:t>psychosomatic symptoms: Long-term technostress can lead to psychosomatic symptoms such as headaches, gastrointestinal problems, and increased blood pressure.</a:t>
            </a:r>
          </a:p>
          <a:p>
            <a:endParaRPr lang="de-DE" dirty="0"/>
          </a:p>
        </p:txBody>
      </p:sp>
      <p:sp>
        <p:nvSpPr>
          <p:cNvPr id="4" name="Sprechblase: oval 3">
            <a:extLst>
              <a:ext uri="{FF2B5EF4-FFF2-40B4-BE49-F238E27FC236}">
                <a16:creationId xmlns:a16="http://schemas.microsoft.com/office/drawing/2014/main" id="{C7007BEF-19E1-41C9-9110-2B08851D0964}"/>
              </a:ext>
            </a:extLst>
          </p:cNvPr>
          <p:cNvSpPr/>
          <p:nvPr/>
        </p:nvSpPr>
        <p:spPr>
          <a:xfrm>
            <a:off x="7671816" y="292608"/>
            <a:ext cx="4233672" cy="2880360"/>
          </a:xfrm>
          <a:prstGeom prst="wedgeEllipseCallout">
            <a:avLst>
              <a:gd name="adj1" fmla="val -62588"/>
              <a:gd name="adj2" fmla="val 6540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ctr">
              <a:lnSpc>
                <a:spcPct val="115000"/>
              </a:lnSpc>
            </a:pPr>
            <a:r>
              <a:rPr lang="en-GB" sz="1000" dirty="0">
                <a:effectLst/>
                <a:latin typeface="Arial" panose="020B0604020202020204" pitchFamily="34" charset="0"/>
                <a:ea typeface="Arial" panose="020B0604020202020204" pitchFamily="34" charset="0"/>
              </a:rPr>
              <a:t>The effects of technostress are wide-ranging and affect both mental and physical well-being. It is crucial to raise awareness of these effects and take proactive measures to manage stress, such as taking regular breaks from digital devices, conscious time management, ergonomic workplace design, and promoting relaxation and mindfulness practices.</a:t>
            </a:r>
            <a:endParaRPr lang="de-DE" sz="1000" dirty="0">
              <a:effectLst/>
              <a:latin typeface="Arial" panose="020B0604020202020204" pitchFamily="34" charset="0"/>
              <a:ea typeface="Arial" panose="020B0604020202020204" pitchFamily="34" charset="0"/>
            </a:endParaRPr>
          </a:p>
        </p:txBody>
      </p:sp>
      <p:pic>
        <p:nvPicPr>
          <p:cNvPr id="5" name="Picture 2">
            <a:extLst>
              <a:ext uri="{FF2B5EF4-FFF2-40B4-BE49-F238E27FC236}">
                <a16:creationId xmlns:a16="http://schemas.microsoft.com/office/drawing/2014/main" id="{7370B16D-0D36-4DC7-B060-279846E4619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58388" y="5867400"/>
            <a:ext cx="1876425" cy="600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1981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AC82DD-A85A-4DE8-A7F0-8B3C1F07E727}"/>
              </a:ext>
            </a:extLst>
          </p:cNvPr>
          <p:cNvSpPr>
            <a:spLocks noGrp="1"/>
          </p:cNvSpPr>
          <p:nvPr>
            <p:ph type="title"/>
          </p:nvPr>
        </p:nvSpPr>
        <p:spPr>
          <a:xfrm>
            <a:off x="1371600" y="685800"/>
            <a:ext cx="9601200" cy="813816"/>
          </a:xfrm>
        </p:spPr>
        <p:txBody>
          <a:bodyPr/>
          <a:lstStyle/>
          <a:p>
            <a:r>
              <a:rPr lang="de-DE" sz="2400" dirty="0">
                <a:effectLst/>
                <a:latin typeface="Arial" panose="020B0604020202020204" pitchFamily="34" charset="0"/>
                <a:ea typeface="Arial" panose="020B0604020202020204" pitchFamily="34" charset="0"/>
              </a:rPr>
              <a:t>Impact </a:t>
            </a:r>
            <a:r>
              <a:rPr lang="de-DE" sz="2400" dirty="0" err="1">
                <a:effectLst/>
                <a:latin typeface="Arial" panose="020B0604020202020204" pitchFamily="34" charset="0"/>
                <a:ea typeface="Arial" panose="020B0604020202020204" pitchFamily="34" charset="0"/>
              </a:rPr>
              <a:t>of</a:t>
            </a:r>
            <a:r>
              <a:rPr lang="de-DE" sz="2400" dirty="0">
                <a:effectLst/>
                <a:latin typeface="Arial" panose="020B0604020202020204" pitchFamily="34" charset="0"/>
                <a:ea typeface="Arial" panose="020B0604020202020204" pitchFamily="34" charset="0"/>
              </a:rPr>
              <a:t> Technostress</a:t>
            </a:r>
            <a:br>
              <a:rPr lang="de-DE" sz="4400" dirty="0">
                <a:effectLst/>
                <a:latin typeface="Arial" panose="020B0604020202020204" pitchFamily="34" charset="0"/>
                <a:ea typeface="Arial" panose="020B0604020202020204" pitchFamily="34" charset="0"/>
              </a:rPr>
            </a:br>
            <a:r>
              <a:rPr lang="en-GB" sz="1400" dirty="0">
                <a:effectLst/>
                <a:latin typeface="Arial" panose="020B0604020202020204" pitchFamily="34" charset="0"/>
                <a:ea typeface="Arial" panose="020B0604020202020204" pitchFamily="34" charset="0"/>
              </a:rPr>
              <a:t>impact on work performance and social relationships</a:t>
            </a:r>
            <a:endParaRPr lang="de-DE" dirty="0"/>
          </a:p>
        </p:txBody>
      </p:sp>
      <p:sp>
        <p:nvSpPr>
          <p:cNvPr id="3" name="Inhaltsplatzhalter 2">
            <a:extLst>
              <a:ext uri="{FF2B5EF4-FFF2-40B4-BE49-F238E27FC236}">
                <a16:creationId xmlns:a16="http://schemas.microsoft.com/office/drawing/2014/main" id="{860EFE50-B7F3-42F6-87AA-0A96C55FED0E}"/>
              </a:ext>
            </a:extLst>
          </p:cNvPr>
          <p:cNvSpPr>
            <a:spLocks noGrp="1"/>
          </p:cNvSpPr>
          <p:nvPr>
            <p:ph idx="1"/>
          </p:nvPr>
        </p:nvSpPr>
        <p:spPr>
          <a:xfrm>
            <a:off x="1371600" y="1627632"/>
            <a:ext cx="9601200" cy="4239768"/>
          </a:xfrm>
        </p:spPr>
        <p:txBody>
          <a:bodyPr>
            <a:normAutofit/>
          </a:bodyPr>
          <a:lstStyle/>
          <a:p>
            <a:pPr marL="0" indent="0">
              <a:lnSpc>
                <a:spcPct val="115000"/>
              </a:lnSpc>
              <a:buNone/>
            </a:pPr>
            <a:r>
              <a:rPr lang="en-GB" sz="1100" b="1" dirty="0">
                <a:solidFill>
                  <a:schemeClr val="accent1">
                    <a:lumMod val="75000"/>
                  </a:schemeClr>
                </a:solidFill>
                <a:effectLst/>
                <a:latin typeface="Arial" panose="020B0604020202020204" pitchFamily="34" charset="0"/>
                <a:ea typeface="Arial" panose="020B0604020202020204" pitchFamily="34" charset="0"/>
                <a:cs typeface="Arial" panose="020B0604020202020204" pitchFamily="34" charset="0"/>
              </a:rPr>
              <a:t>Impact on social relationships</a:t>
            </a:r>
            <a:endParaRPr lang="de-DE" sz="1100" b="1" dirty="0">
              <a:solidFill>
                <a:schemeClr val="accent1">
                  <a:lumMod val="75000"/>
                </a:schemeClr>
              </a:solidFill>
              <a:effectLst/>
              <a:latin typeface="Arial" panose="020B0604020202020204" pitchFamily="34" charset="0"/>
              <a:ea typeface="Arial" panose="020B0604020202020204" pitchFamily="34" charset="0"/>
              <a:cs typeface="Arial" panose="020B0604020202020204" pitchFamily="34" charset="0"/>
            </a:endParaRPr>
          </a:p>
          <a:p>
            <a:pPr marL="0" indent="0">
              <a:lnSpc>
                <a:spcPct val="115000"/>
              </a:lnSpc>
              <a:buNone/>
            </a:pPr>
            <a:r>
              <a:rPr lang="en-GB" sz="1100" u="sng" dirty="0">
                <a:solidFill>
                  <a:schemeClr val="accent1">
                    <a:lumMod val="75000"/>
                  </a:schemeClr>
                </a:solidFill>
                <a:effectLst/>
                <a:latin typeface="Arial" panose="020B0604020202020204" pitchFamily="34" charset="0"/>
                <a:ea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https://study.com/academy/lesson/social-interactions-definition-types-quiz.html#lesson</a:t>
            </a:r>
            <a:r>
              <a:rPr lang="de-DE" sz="1100" dirty="0">
                <a:solidFill>
                  <a:schemeClr val="accent1">
                    <a:lumMod val="75000"/>
                  </a:schemeClr>
                </a:solidFill>
                <a:effectLst/>
                <a:latin typeface="Arial" panose="020B0604020202020204" pitchFamily="34" charset="0"/>
                <a:ea typeface="Arial" panose="020B0604020202020204" pitchFamily="34" charset="0"/>
                <a:cs typeface="Arial" panose="020B0604020202020204" pitchFamily="34" charset="0"/>
              </a:rPr>
              <a:t> </a:t>
            </a:r>
          </a:p>
          <a:p>
            <a:pPr marL="742950" lvl="1" indent="-285750">
              <a:lnSpc>
                <a:spcPct val="115000"/>
              </a:lnSpc>
              <a:buFont typeface="+mj-lt"/>
              <a:buAutoNum type="arabicPeriod"/>
            </a:pPr>
            <a:r>
              <a:rPr lang="en-GB" sz="1100" i="0" dirty="0">
                <a:effectLst/>
                <a:latin typeface="Arial" panose="020B0604020202020204" pitchFamily="34" charset="0"/>
                <a:ea typeface="Times New Roman" panose="02020603050405020304" pitchFamily="18" charset="0"/>
                <a:cs typeface="Arial" panose="020B0604020202020204" pitchFamily="34" charset="0"/>
              </a:rPr>
              <a:t>reduced social interaction: excessive engagement with digital devices can lead to a neglect of direct, face-to-face interactions, affecting the quality of social relationships.</a:t>
            </a:r>
            <a:endParaRPr lang="de-DE" sz="1100" i="0" dirty="0">
              <a:effectLst/>
              <a:latin typeface="Arial" panose="020B0604020202020204" pitchFamily="34" charset="0"/>
              <a:ea typeface="Arial" panose="020B0604020202020204" pitchFamily="34" charset="0"/>
              <a:cs typeface="Arial" panose="020B0604020202020204" pitchFamily="34" charset="0"/>
            </a:endParaRPr>
          </a:p>
          <a:p>
            <a:pPr marL="742950" lvl="1" indent="-285750">
              <a:lnSpc>
                <a:spcPct val="115000"/>
              </a:lnSpc>
              <a:buFont typeface="+mj-lt"/>
              <a:buAutoNum type="arabicPeriod"/>
            </a:pPr>
            <a:r>
              <a:rPr lang="en-GB" sz="1100" i="0" dirty="0">
                <a:effectLst/>
                <a:latin typeface="Arial" panose="020B0604020202020204" pitchFamily="34" charset="0"/>
                <a:ea typeface="Times New Roman" panose="02020603050405020304" pitchFamily="18" charset="0"/>
                <a:cs typeface="Arial" panose="020B0604020202020204" pitchFamily="34" charset="0"/>
              </a:rPr>
              <a:t>communication barriers: The absence of non-verbal cues in digital communication can lead to misunderstandings and conflict, which affects the quality of social relationships.</a:t>
            </a:r>
            <a:endParaRPr lang="de-DE" sz="1100" i="0" dirty="0">
              <a:effectLst/>
              <a:latin typeface="Arial" panose="020B0604020202020204" pitchFamily="34" charset="0"/>
              <a:ea typeface="Arial" panose="020B0604020202020204" pitchFamily="34" charset="0"/>
              <a:cs typeface="Arial" panose="020B0604020202020204" pitchFamily="34" charset="0"/>
            </a:endParaRPr>
          </a:p>
          <a:p>
            <a:pPr marL="742950" lvl="1" indent="-285750">
              <a:lnSpc>
                <a:spcPct val="115000"/>
              </a:lnSpc>
              <a:buFont typeface="+mj-lt"/>
              <a:buAutoNum type="arabicPeriod"/>
            </a:pPr>
            <a:r>
              <a:rPr lang="en-GB" sz="1100" i="0" dirty="0">
                <a:effectLst/>
                <a:latin typeface="Arial" panose="020B0604020202020204" pitchFamily="34" charset="0"/>
                <a:ea typeface="Times New Roman" panose="02020603050405020304" pitchFamily="18" charset="0"/>
                <a:cs typeface="Arial" panose="020B0604020202020204" pitchFamily="34" charset="0"/>
              </a:rPr>
              <a:t>social isolation: long-term technostress can lead to withdrawal from social activities and increase feelings of isolation</a:t>
            </a:r>
            <a:endParaRPr lang="de-DE" sz="1100" i="0" dirty="0">
              <a:effectLst/>
              <a:latin typeface="Arial" panose="020B0604020202020204" pitchFamily="34" charset="0"/>
              <a:ea typeface="Arial" panose="020B0604020202020204" pitchFamily="34" charset="0"/>
              <a:cs typeface="Arial" panose="020B0604020202020204" pitchFamily="34" charset="0"/>
            </a:endParaRPr>
          </a:p>
          <a:p>
            <a:pPr marL="742950" lvl="1" indent="-285750">
              <a:lnSpc>
                <a:spcPct val="115000"/>
              </a:lnSpc>
              <a:buFont typeface="+mj-lt"/>
              <a:buAutoNum type="arabicPeriod"/>
            </a:pPr>
            <a:r>
              <a:rPr lang="en-GB" sz="1100" i="0" dirty="0">
                <a:effectLst/>
                <a:latin typeface="Arial" panose="020B0604020202020204" pitchFamily="34" charset="0"/>
                <a:ea typeface="Times New Roman" panose="02020603050405020304" pitchFamily="18" charset="0"/>
                <a:cs typeface="Arial" panose="020B0604020202020204" pitchFamily="34" charset="0"/>
              </a:rPr>
              <a:t>relationship conflicts: Constant availability for work matters can lead to conflicts in personal relationships, especially when work encroaches on personal time.</a:t>
            </a:r>
            <a:endParaRPr lang="de-DE" sz="1100" i="0" dirty="0">
              <a:effectLst/>
              <a:latin typeface="Arial" panose="020B0604020202020204" pitchFamily="34" charset="0"/>
              <a:ea typeface="Arial" panose="020B0604020202020204" pitchFamily="34" charset="0"/>
              <a:cs typeface="Arial" panose="020B0604020202020204" pitchFamily="34" charset="0"/>
            </a:endParaRPr>
          </a:p>
          <a:p>
            <a:pPr marL="742950" lvl="1" indent="-285750">
              <a:lnSpc>
                <a:spcPct val="115000"/>
              </a:lnSpc>
              <a:buFont typeface="+mj-lt"/>
              <a:buAutoNum type="arabicPeriod"/>
            </a:pPr>
            <a:r>
              <a:rPr lang="en-GB" sz="1100" i="0" dirty="0">
                <a:effectLst/>
                <a:latin typeface="Arial" panose="020B0604020202020204" pitchFamily="34" charset="0"/>
                <a:ea typeface="Times New Roman" panose="02020603050405020304" pitchFamily="18" charset="0"/>
                <a:cs typeface="Arial" panose="020B0604020202020204" pitchFamily="34" charset="0"/>
              </a:rPr>
              <a:t>stress transfer: stress caused by the use of technology can be transferred into personal relationships, which can lead to tension and disagreements.</a:t>
            </a:r>
            <a:endParaRPr lang="de-DE" sz="1100" i="0" dirty="0">
              <a:effectLst/>
              <a:latin typeface="Arial" panose="020B0604020202020204" pitchFamily="34" charset="0"/>
              <a:ea typeface="Arial" panose="020B0604020202020204" pitchFamily="34" charset="0"/>
              <a:cs typeface="Arial" panose="020B0604020202020204" pitchFamily="34" charset="0"/>
            </a:endParaRPr>
          </a:p>
          <a:p>
            <a:pPr marL="742950" lvl="1" indent="-285750">
              <a:lnSpc>
                <a:spcPct val="115000"/>
              </a:lnSpc>
              <a:buFont typeface="+mj-lt"/>
              <a:buAutoNum type="arabicPeriod"/>
            </a:pPr>
            <a:r>
              <a:rPr lang="en-GB" sz="1100" i="0" dirty="0">
                <a:effectLst/>
                <a:latin typeface="Arial" panose="020B0604020202020204" pitchFamily="34" charset="0"/>
                <a:ea typeface="Times New Roman" panose="02020603050405020304" pitchFamily="18" charset="0"/>
                <a:cs typeface="Arial" panose="020B0604020202020204" pitchFamily="34" charset="0"/>
              </a:rPr>
              <a:t>long-term consequences of unmanaged technostress: Indications of possible long-term negative consequences.</a:t>
            </a:r>
            <a:endParaRPr lang="de-DE" sz="1100" i="0" dirty="0">
              <a:effectLst/>
              <a:latin typeface="Arial" panose="020B0604020202020204" pitchFamily="34" charset="0"/>
              <a:ea typeface="Arial" panose="020B0604020202020204" pitchFamily="34" charset="0"/>
              <a:cs typeface="Arial" panose="020B0604020202020204" pitchFamily="34" charset="0"/>
            </a:endParaRPr>
          </a:p>
          <a:p>
            <a:endParaRPr lang="de-DE" dirty="0"/>
          </a:p>
        </p:txBody>
      </p:sp>
      <p:pic>
        <p:nvPicPr>
          <p:cNvPr id="4" name="Picture 2">
            <a:extLst>
              <a:ext uri="{FF2B5EF4-FFF2-40B4-BE49-F238E27FC236}">
                <a16:creationId xmlns:a16="http://schemas.microsoft.com/office/drawing/2014/main" id="{E89DE6DA-5DCE-4D0F-9064-54C4B315A1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09748" y="330899"/>
            <a:ext cx="1876425" cy="600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42057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C8CE64-993A-4949-8821-648128DDB018}"/>
              </a:ext>
            </a:extLst>
          </p:cNvPr>
          <p:cNvSpPr>
            <a:spLocks noGrp="1"/>
          </p:cNvSpPr>
          <p:nvPr>
            <p:ph type="title"/>
          </p:nvPr>
        </p:nvSpPr>
        <p:spPr>
          <a:xfrm>
            <a:off x="1371600" y="685800"/>
            <a:ext cx="9601200" cy="969264"/>
          </a:xfrm>
        </p:spPr>
        <p:txBody>
          <a:bodyPr>
            <a:normAutofit/>
          </a:bodyPr>
          <a:lstStyle/>
          <a:p>
            <a:r>
              <a:rPr lang="de-DE" sz="2700" dirty="0">
                <a:effectLst/>
                <a:latin typeface="Arial" panose="020B0604020202020204" pitchFamily="34" charset="0"/>
                <a:ea typeface="Arial" panose="020B0604020202020204" pitchFamily="34" charset="0"/>
              </a:rPr>
              <a:t>Impact </a:t>
            </a:r>
            <a:r>
              <a:rPr lang="de-DE" sz="2700" dirty="0" err="1">
                <a:effectLst/>
                <a:latin typeface="Arial" panose="020B0604020202020204" pitchFamily="34" charset="0"/>
                <a:ea typeface="Arial" panose="020B0604020202020204" pitchFamily="34" charset="0"/>
              </a:rPr>
              <a:t>of</a:t>
            </a:r>
            <a:r>
              <a:rPr lang="de-DE" sz="2700" dirty="0">
                <a:effectLst/>
                <a:latin typeface="Arial" panose="020B0604020202020204" pitchFamily="34" charset="0"/>
                <a:ea typeface="Arial" panose="020B0604020202020204" pitchFamily="34" charset="0"/>
              </a:rPr>
              <a:t> Technostress</a:t>
            </a:r>
            <a:br>
              <a:rPr lang="de-DE" sz="9600" dirty="0">
                <a:effectLst/>
                <a:latin typeface="Arial" panose="020B0604020202020204" pitchFamily="34" charset="0"/>
                <a:ea typeface="Arial" panose="020B0604020202020204" pitchFamily="34" charset="0"/>
              </a:rPr>
            </a:br>
            <a:r>
              <a:rPr lang="en-GB" sz="1400" dirty="0">
                <a:effectLst/>
                <a:latin typeface="Arial" panose="020B0604020202020204" pitchFamily="34" charset="0"/>
                <a:ea typeface="Arial" panose="020B0604020202020204" pitchFamily="34" charset="0"/>
              </a:rPr>
              <a:t>impact on work performance and social relationships</a:t>
            </a:r>
            <a:endParaRPr lang="de-DE" dirty="0"/>
          </a:p>
        </p:txBody>
      </p:sp>
      <p:sp>
        <p:nvSpPr>
          <p:cNvPr id="3" name="Inhaltsplatzhalter 2">
            <a:extLst>
              <a:ext uri="{FF2B5EF4-FFF2-40B4-BE49-F238E27FC236}">
                <a16:creationId xmlns:a16="http://schemas.microsoft.com/office/drawing/2014/main" id="{37F4A0E2-9505-4304-9031-BAB2DF20C3C8}"/>
              </a:ext>
            </a:extLst>
          </p:cNvPr>
          <p:cNvSpPr>
            <a:spLocks noGrp="1"/>
          </p:cNvSpPr>
          <p:nvPr>
            <p:ph idx="1"/>
          </p:nvPr>
        </p:nvSpPr>
        <p:spPr>
          <a:xfrm>
            <a:off x="1371600" y="1537716"/>
            <a:ext cx="9601200" cy="4241292"/>
          </a:xfrm>
        </p:spPr>
        <p:txBody>
          <a:bodyPr>
            <a:normAutofit fontScale="25000" lnSpcReduction="20000"/>
          </a:bodyPr>
          <a:lstStyle/>
          <a:p>
            <a:pPr marL="0" indent="0">
              <a:lnSpc>
                <a:spcPct val="115000"/>
              </a:lnSpc>
              <a:buNone/>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Unmanaged technostress can have various long-term negative consequences for individuals. These long-term consequences can affect both physical and mental well-being and impact different areas of life:</a:t>
            </a:r>
            <a:endParaRPr lang="de-DE" sz="4400" b="1" dirty="0">
              <a:solidFill>
                <a:schemeClr val="accent1">
                  <a:lumMod val="75000"/>
                </a:schemeClr>
              </a:solidFill>
              <a:effectLst/>
              <a:latin typeface="Arial" panose="020B0604020202020204" pitchFamily="34" charset="0"/>
              <a:ea typeface="Arial" panose="020B0604020202020204" pitchFamily="34" charset="0"/>
              <a:cs typeface="Arial" panose="020B0604020202020204" pitchFamily="34" charset="0"/>
            </a:endParaRPr>
          </a:p>
          <a:p>
            <a:pPr>
              <a:lnSpc>
                <a:spcPct val="115000"/>
              </a:lnSpc>
            </a:pPr>
            <a:r>
              <a:rPr lang="en-GB" sz="4400"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Mental health </a:t>
            </a:r>
            <a:endParaRPr lang="de-DE" sz="4400" dirty="0">
              <a:solidFill>
                <a:schemeClr val="accent1">
                  <a:lumMod val="75000"/>
                </a:schemeClr>
              </a:solidFill>
              <a:effectLst/>
              <a:latin typeface="Arial" panose="020B0604020202020204" pitchFamily="34" charset="0"/>
              <a:ea typeface="Arial" panose="020B0604020202020204" pitchFamily="34" charset="0"/>
              <a:cs typeface="Arial" panose="020B0604020202020204" pitchFamily="34" charset="0"/>
            </a:endParaRPr>
          </a:p>
          <a:p>
            <a:pPr marL="873252" lvl="1" indent="-342900">
              <a:lnSpc>
                <a:spcPct val="115000"/>
              </a:lnSpc>
              <a:buSzPts val="1000"/>
              <a:buFont typeface="+mj-lt"/>
              <a:buAutoNum type="arabicPeriod"/>
              <a:tabLst>
                <a:tab pos="457200" algn="l"/>
              </a:tabLst>
            </a:pPr>
            <a:r>
              <a:rPr lang="en-GB" sz="4400" i="0" dirty="0">
                <a:effectLst/>
                <a:latin typeface="Arial" panose="020B0604020202020204" pitchFamily="34" charset="0"/>
                <a:ea typeface="Times New Roman" panose="02020603050405020304" pitchFamily="18" charset="0"/>
                <a:cs typeface="Arial" panose="020B0604020202020204" pitchFamily="34" charset="0"/>
              </a:rPr>
              <a:t>Chronic stress and anxiety: Prolonged technostress can lead to chronic stress, which in turn can cause anxiety and other stress-related mental disorders.</a:t>
            </a:r>
            <a:endParaRPr lang="de-DE" sz="4400" i="0" dirty="0">
              <a:effectLst/>
              <a:latin typeface="Arial" panose="020B0604020202020204" pitchFamily="34" charset="0"/>
              <a:ea typeface="Arial" panose="020B0604020202020204" pitchFamily="34" charset="0"/>
              <a:cs typeface="Arial" panose="020B0604020202020204" pitchFamily="34" charset="0"/>
            </a:endParaRPr>
          </a:p>
          <a:p>
            <a:pPr marL="873252" lvl="1" indent="-342900">
              <a:lnSpc>
                <a:spcPct val="115000"/>
              </a:lnSpc>
              <a:buSzPts val="1000"/>
              <a:buFont typeface="+mj-lt"/>
              <a:buAutoNum type="arabicPeriod"/>
              <a:tabLst>
                <a:tab pos="457200" algn="l"/>
              </a:tabLst>
            </a:pPr>
            <a:r>
              <a:rPr lang="en-GB" sz="4400" i="0" dirty="0">
                <a:effectLst/>
                <a:latin typeface="Arial" panose="020B0604020202020204" pitchFamily="34" charset="0"/>
                <a:ea typeface="Times New Roman" panose="02020603050405020304" pitchFamily="18" charset="0"/>
                <a:cs typeface="Arial" panose="020B0604020202020204" pitchFamily="34" charset="0"/>
              </a:rPr>
              <a:t>depression: The constant stress and feeling of being overwhelmed by technology can increase the risk of depressive symptoms and illness.</a:t>
            </a:r>
            <a:endParaRPr lang="de-DE" sz="4400" i="0" dirty="0">
              <a:effectLst/>
              <a:latin typeface="Arial" panose="020B0604020202020204" pitchFamily="34" charset="0"/>
              <a:ea typeface="Arial" panose="020B0604020202020204" pitchFamily="34" charset="0"/>
              <a:cs typeface="Arial" panose="020B0604020202020204" pitchFamily="34" charset="0"/>
            </a:endParaRPr>
          </a:p>
          <a:p>
            <a:pPr marL="873252" lvl="1" indent="-342900">
              <a:lnSpc>
                <a:spcPct val="115000"/>
              </a:lnSpc>
              <a:buSzPts val="1000"/>
              <a:buFont typeface="+mj-lt"/>
              <a:buAutoNum type="arabicPeriod"/>
              <a:tabLst>
                <a:tab pos="457200" algn="l"/>
              </a:tabLst>
            </a:pPr>
            <a:r>
              <a:rPr lang="en-GB" sz="4400" i="0" dirty="0">
                <a:effectLst/>
                <a:latin typeface="Arial" panose="020B0604020202020204" pitchFamily="34" charset="0"/>
                <a:ea typeface="Times New Roman" panose="02020603050405020304" pitchFamily="18" charset="0"/>
                <a:cs typeface="Arial" panose="020B0604020202020204" pitchFamily="34" charset="0"/>
              </a:rPr>
              <a:t>burnout: Long-term technostress, especially in combination with high job demands, can lead to burnout syndrome, characterized by emotional exhaustion, cynicism, and reduced performance.</a:t>
            </a:r>
            <a:endParaRPr lang="de-DE" sz="4400" i="0" dirty="0">
              <a:effectLst/>
              <a:latin typeface="Arial" panose="020B0604020202020204" pitchFamily="34" charset="0"/>
              <a:ea typeface="Arial" panose="020B0604020202020204" pitchFamily="34" charset="0"/>
              <a:cs typeface="Arial" panose="020B0604020202020204" pitchFamily="34" charset="0"/>
            </a:endParaRPr>
          </a:p>
          <a:p>
            <a:pPr marL="873252" lvl="1" indent="-342900">
              <a:lnSpc>
                <a:spcPct val="115000"/>
              </a:lnSpc>
              <a:buSzPts val="1000"/>
              <a:buFont typeface="+mj-lt"/>
              <a:buAutoNum type="arabicPeriod"/>
              <a:tabLst>
                <a:tab pos="457200" algn="l"/>
              </a:tabLst>
            </a:pPr>
            <a:r>
              <a:rPr lang="en-GB" sz="4400" i="0" dirty="0">
                <a:effectLst/>
                <a:latin typeface="Arial" panose="020B0604020202020204" pitchFamily="34" charset="0"/>
                <a:ea typeface="Times New Roman" panose="02020603050405020304" pitchFamily="18" charset="0"/>
                <a:cs typeface="Arial" panose="020B0604020202020204" pitchFamily="34" charset="0"/>
              </a:rPr>
              <a:t>diminished self-esteem: Constant dependence on and excessive demands from technology can affect self-esteem.</a:t>
            </a:r>
            <a:endParaRPr lang="de-DE" sz="4400" i="0" dirty="0">
              <a:effectLst/>
              <a:latin typeface="Arial" panose="020B0604020202020204" pitchFamily="34" charset="0"/>
              <a:ea typeface="Arial" panose="020B0604020202020204" pitchFamily="34" charset="0"/>
              <a:cs typeface="Arial" panose="020B0604020202020204" pitchFamily="34" charset="0"/>
            </a:endParaRPr>
          </a:p>
          <a:p>
            <a:pPr>
              <a:lnSpc>
                <a:spcPct val="115000"/>
              </a:lnSpc>
            </a:pPr>
            <a:r>
              <a:rPr lang="en-GB" sz="4400"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Physical health</a:t>
            </a:r>
            <a:endParaRPr lang="de-DE" sz="4400" dirty="0">
              <a:solidFill>
                <a:schemeClr val="accent1">
                  <a:lumMod val="75000"/>
                </a:schemeClr>
              </a:solidFill>
              <a:effectLst/>
              <a:latin typeface="Arial" panose="020B0604020202020204" pitchFamily="34" charset="0"/>
              <a:ea typeface="Arial" panose="020B0604020202020204" pitchFamily="34" charset="0"/>
              <a:cs typeface="Arial" panose="020B0604020202020204" pitchFamily="34" charset="0"/>
            </a:endParaRPr>
          </a:p>
          <a:p>
            <a:pPr marL="742950" lvl="1" indent="-285750">
              <a:lnSpc>
                <a:spcPct val="115000"/>
              </a:lnSpc>
              <a:buFont typeface="+mj-lt"/>
              <a:buAutoNum type="arabicPeriod"/>
            </a:pPr>
            <a:r>
              <a:rPr lang="en-GB" sz="4400" i="0" dirty="0">
                <a:effectLst/>
                <a:latin typeface="Arial" panose="020B0604020202020204" pitchFamily="34" charset="0"/>
                <a:ea typeface="Times New Roman" panose="02020603050405020304" pitchFamily="18" charset="0"/>
                <a:cs typeface="Arial" panose="020B0604020202020204" pitchFamily="34" charset="0"/>
              </a:rPr>
              <a:t>sleep disorders: Long-term technostress can affect sleep quality, lead to insomnia, and increase the risk of sleep-related illnesses.</a:t>
            </a:r>
            <a:endParaRPr lang="de-DE" sz="4400" i="0" dirty="0">
              <a:effectLst/>
              <a:latin typeface="Arial" panose="020B0604020202020204" pitchFamily="34" charset="0"/>
              <a:ea typeface="Arial" panose="020B0604020202020204" pitchFamily="34" charset="0"/>
              <a:cs typeface="Arial" panose="020B0604020202020204" pitchFamily="34" charset="0"/>
            </a:endParaRPr>
          </a:p>
          <a:p>
            <a:pPr marL="742950" lvl="1" indent="-285750">
              <a:lnSpc>
                <a:spcPct val="115000"/>
              </a:lnSpc>
              <a:buFont typeface="+mj-lt"/>
              <a:buAutoNum type="arabicPeriod"/>
            </a:pPr>
            <a:r>
              <a:rPr lang="en-GB" sz="4400" i="0" dirty="0">
                <a:effectLst/>
                <a:latin typeface="Arial" panose="020B0604020202020204" pitchFamily="34" charset="0"/>
                <a:ea typeface="Times New Roman" panose="02020603050405020304" pitchFamily="18" charset="0"/>
                <a:cs typeface="Arial" panose="020B0604020202020204" pitchFamily="34" charset="0"/>
              </a:rPr>
              <a:t>cardiovascular disease: Chronic stress, including technostress, can increase the risk of cardiovascular diseases such as high blood pressure and heart attacks.</a:t>
            </a:r>
            <a:endParaRPr lang="de-DE" sz="4400" i="0" dirty="0">
              <a:effectLst/>
              <a:latin typeface="Arial" panose="020B0604020202020204" pitchFamily="34" charset="0"/>
              <a:ea typeface="Arial" panose="020B0604020202020204" pitchFamily="34" charset="0"/>
              <a:cs typeface="Arial" panose="020B0604020202020204" pitchFamily="34" charset="0"/>
            </a:endParaRPr>
          </a:p>
          <a:p>
            <a:pPr marL="742950" lvl="1" indent="-285750">
              <a:lnSpc>
                <a:spcPct val="115000"/>
              </a:lnSpc>
              <a:buFont typeface="+mj-lt"/>
              <a:buAutoNum type="arabicPeriod"/>
            </a:pPr>
            <a:r>
              <a:rPr lang="en-GB" sz="4400" i="0" dirty="0">
                <a:effectLst/>
                <a:latin typeface="Arial" panose="020B0604020202020204" pitchFamily="34" charset="0"/>
                <a:ea typeface="Times New Roman" panose="02020603050405020304" pitchFamily="18" charset="0"/>
                <a:cs typeface="Arial" panose="020B0604020202020204" pitchFamily="34" charset="0"/>
              </a:rPr>
              <a:t>muscle tension and postural damage: long-term poor posture when using digital devices can lead to chronic pain in the back, neck, and other areas of the body</a:t>
            </a:r>
            <a:endParaRPr lang="de-DE" sz="4400" i="0" dirty="0">
              <a:effectLst/>
              <a:latin typeface="Arial" panose="020B0604020202020204" pitchFamily="34" charset="0"/>
              <a:ea typeface="Arial" panose="020B0604020202020204" pitchFamily="34" charset="0"/>
              <a:cs typeface="Arial" panose="020B0604020202020204" pitchFamily="34" charset="0"/>
            </a:endParaRPr>
          </a:p>
          <a:p>
            <a:pPr marL="742950" lvl="1" indent="-285750">
              <a:lnSpc>
                <a:spcPct val="115000"/>
              </a:lnSpc>
              <a:buFont typeface="+mj-lt"/>
              <a:buAutoNum type="arabicPeriod"/>
            </a:pPr>
            <a:r>
              <a:rPr lang="en-GB" sz="4400" i="0" dirty="0">
                <a:effectLst/>
                <a:latin typeface="Arial" panose="020B0604020202020204" pitchFamily="34" charset="0"/>
                <a:ea typeface="Times New Roman" panose="02020603050405020304" pitchFamily="18" charset="0"/>
                <a:cs typeface="Arial" panose="020B0604020202020204" pitchFamily="34" charset="0"/>
              </a:rPr>
              <a:t>eye strain and vision problems: Prolonged screen time without adequate breaks can lead to chronic eye strain, dry eyes, and long-term vision problems.</a:t>
            </a:r>
            <a:endParaRPr lang="de-DE" sz="4400" i="0" dirty="0">
              <a:effectLst/>
              <a:latin typeface="Arial" panose="020B0604020202020204" pitchFamily="34" charset="0"/>
              <a:ea typeface="Arial" panose="020B0604020202020204" pitchFamily="34" charset="0"/>
              <a:cs typeface="Arial" panose="020B0604020202020204" pitchFamily="34" charset="0"/>
            </a:endParaRPr>
          </a:p>
          <a:p>
            <a:pPr>
              <a:lnSpc>
                <a:spcPct val="115000"/>
              </a:lnSpc>
            </a:pPr>
            <a:r>
              <a:rPr lang="en-GB" sz="4400"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Social and professional life </a:t>
            </a:r>
            <a:endParaRPr lang="de-DE" sz="4400" dirty="0">
              <a:solidFill>
                <a:schemeClr val="accent1">
                  <a:lumMod val="75000"/>
                </a:schemeClr>
              </a:solidFill>
              <a:effectLst/>
              <a:latin typeface="Arial" panose="020B0604020202020204" pitchFamily="34" charset="0"/>
              <a:ea typeface="Arial" panose="020B0604020202020204" pitchFamily="34" charset="0"/>
              <a:cs typeface="Arial" panose="020B0604020202020204" pitchFamily="34" charset="0"/>
            </a:endParaRPr>
          </a:p>
          <a:p>
            <a:pPr marL="742950" lvl="1" indent="-285750">
              <a:lnSpc>
                <a:spcPct val="115000"/>
              </a:lnSpc>
              <a:buFont typeface="+mj-lt"/>
              <a:buAutoNum type="arabicPeriod"/>
            </a:pPr>
            <a:r>
              <a:rPr lang="en-GB" sz="4400" i="0" dirty="0">
                <a:effectLst/>
                <a:latin typeface="Arial" panose="020B0604020202020204" pitchFamily="34" charset="0"/>
                <a:ea typeface="Times New Roman" panose="02020603050405020304" pitchFamily="18" charset="0"/>
                <a:cs typeface="Arial" panose="020B0604020202020204" pitchFamily="34" charset="0"/>
              </a:rPr>
              <a:t>impairment of social relationships: Long-term technostress can lead to neglect of personal relationships and social isolation.</a:t>
            </a:r>
            <a:endParaRPr lang="de-DE" sz="4400" i="0" dirty="0">
              <a:effectLst/>
              <a:latin typeface="Arial" panose="020B0604020202020204" pitchFamily="34" charset="0"/>
              <a:ea typeface="Arial" panose="020B0604020202020204" pitchFamily="34" charset="0"/>
              <a:cs typeface="Arial" panose="020B0604020202020204" pitchFamily="34" charset="0"/>
            </a:endParaRPr>
          </a:p>
          <a:p>
            <a:pPr marL="742950" lvl="1" indent="-285750">
              <a:lnSpc>
                <a:spcPct val="115000"/>
              </a:lnSpc>
              <a:buFont typeface="+mj-lt"/>
              <a:buAutoNum type="arabicPeriod"/>
            </a:pPr>
            <a:r>
              <a:rPr lang="en-GB" sz="4400" i="0" dirty="0">
                <a:effectLst/>
                <a:latin typeface="Arial" panose="020B0604020202020204" pitchFamily="34" charset="0"/>
                <a:ea typeface="Times New Roman" panose="02020603050405020304" pitchFamily="18" charset="0"/>
                <a:cs typeface="Arial" panose="020B0604020202020204" pitchFamily="34" charset="0"/>
              </a:rPr>
              <a:t>reduced work performance: long-term stress from using technology can affect concentration and productivity at work</a:t>
            </a:r>
            <a:endParaRPr lang="de-DE" sz="4400" i="0" dirty="0">
              <a:effectLst/>
              <a:latin typeface="Arial" panose="020B0604020202020204" pitchFamily="34" charset="0"/>
              <a:ea typeface="Arial" panose="020B0604020202020204" pitchFamily="34" charset="0"/>
              <a:cs typeface="Arial" panose="020B0604020202020204" pitchFamily="34" charset="0"/>
            </a:endParaRPr>
          </a:p>
          <a:p>
            <a:pPr marL="742950" lvl="1" indent="-285750">
              <a:lnSpc>
                <a:spcPct val="115000"/>
              </a:lnSpc>
              <a:buFont typeface="+mj-lt"/>
              <a:buAutoNum type="arabicPeriod"/>
            </a:pPr>
            <a:r>
              <a:rPr lang="en-GB" sz="4400" i="0" dirty="0">
                <a:effectLst/>
                <a:latin typeface="Arial" panose="020B0604020202020204" pitchFamily="34" charset="0"/>
                <a:ea typeface="Times New Roman" panose="02020603050405020304" pitchFamily="18" charset="0"/>
                <a:cs typeface="Arial" panose="020B0604020202020204" pitchFamily="34" charset="0"/>
              </a:rPr>
              <a:t>career loss: Chronic technostress can lead to decreased job satisfaction and potential career loss, as the ability to work effectively and learn new skills can be impaired.</a:t>
            </a:r>
            <a:endParaRPr lang="de-DE" sz="4400" i="0" dirty="0">
              <a:effectLst/>
              <a:latin typeface="Arial" panose="020B0604020202020204" pitchFamily="34" charset="0"/>
              <a:ea typeface="Arial" panose="020B0604020202020204" pitchFamily="34" charset="0"/>
              <a:cs typeface="Arial" panose="020B0604020202020204" pitchFamily="34" charset="0"/>
            </a:endParaRPr>
          </a:p>
          <a:p>
            <a:endParaRPr lang="de-DE" dirty="0"/>
          </a:p>
        </p:txBody>
      </p:sp>
      <p:pic>
        <p:nvPicPr>
          <p:cNvPr id="4" name="Picture 2">
            <a:extLst>
              <a:ext uri="{FF2B5EF4-FFF2-40B4-BE49-F238E27FC236}">
                <a16:creationId xmlns:a16="http://schemas.microsoft.com/office/drawing/2014/main" id="{92DBAB42-350A-41C4-A273-7304FEABF4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09748" y="330899"/>
            <a:ext cx="1876425" cy="600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05063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571604-D7A9-44E0-AD5F-69CD63E1EAE1}"/>
              </a:ext>
            </a:extLst>
          </p:cNvPr>
          <p:cNvSpPr>
            <a:spLocks noGrp="1"/>
          </p:cNvSpPr>
          <p:nvPr>
            <p:ph type="title"/>
          </p:nvPr>
        </p:nvSpPr>
        <p:spPr>
          <a:xfrm>
            <a:off x="1371600" y="685800"/>
            <a:ext cx="9601200" cy="1033272"/>
          </a:xfrm>
        </p:spPr>
        <p:txBody>
          <a:bodyPr/>
          <a:lstStyle/>
          <a:p>
            <a:r>
              <a:rPr lang="en-GB" sz="2400" dirty="0">
                <a:solidFill>
                  <a:srgbClr val="434343"/>
                </a:solidFill>
                <a:effectLst/>
                <a:latin typeface="Arial" panose="020B0604020202020204" pitchFamily="34" charset="0"/>
              </a:rPr>
              <a:t>Technostress through online communication and social interaction</a:t>
            </a:r>
            <a:br>
              <a:rPr lang="de-DE" sz="1800" b="1" dirty="0">
                <a:solidFill>
                  <a:srgbClr val="434343"/>
                </a:solidFill>
                <a:effectLst/>
                <a:latin typeface="Arial" panose="020B0604020202020204" pitchFamily="34" charset="0"/>
              </a:rPr>
            </a:br>
            <a:r>
              <a:rPr lang="en-GB" sz="1400" dirty="0">
                <a:effectLst/>
                <a:latin typeface="Arial" panose="020B0604020202020204" pitchFamily="34" charset="0"/>
                <a:ea typeface="Arial" panose="020B0604020202020204" pitchFamily="34" charset="0"/>
              </a:rPr>
              <a:t>specific stress factors</a:t>
            </a:r>
            <a:endParaRPr lang="de-DE" dirty="0"/>
          </a:p>
        </p:txBody>
      </p:sp>
      <p:sp>
        <p:nvSpPr>
          <p:cNvPr id="3" name="Inhaltsplatzhalter 2">
            <a:extLst>
              <a:ext uri="{FF2B5EF4-FFF2-40B4-BE49-F238E27FC236}">
                <a16:creationId xmlns:a16="http://schemas.microsoft.com/office/drawing/2014/main" id="{C1A1006C-2F2A-4399-B404-3CCEE7F36139}"/>
              </a:ext>
            </a:extLst>
          </p:cNvPr>
          <p:cNvSpPr>
            <a:spLocks noGrp="1"/>
          </p:cNvSpPr>
          <p:nvPr>
            <p:ph idx="1"/>
          </p:nvPr>
        </p:nvSpPr>
        <p:spPr>
          <a:xfrm>
            <a:off x="1371600" y="1810512"/>
            <a:ext cx="9601200" cy="4056888"/>
          </a:xfrm>
        </p:spPr>
        <p:txBody>
          <a:bodyPr>
            <a:normAutofit fontScale="92500" lnSpcReduction="10000"/>
          </a:bodyPr>
          <a:lstStyle/>
          <a:p>
            <a:pPr marL="0" indent="0">
              <a:lnSpc>
                <a:spcPct val="115000"/>
              </a:lnSpc>
              <a:buNone/>
            </a:pPr>
            <a:r>
              <a:rPr lang="en-GB" sz="1200" b="1" dirty="0">
                <a:solidFill>
                  <a:schemeClr val="accent1">
                    <a:lumMod val="75000"/>
                  </a:schemeClr>
                </a:solidFill>
                <a:effectLst/>
                <a:latin typeface="Arial" panose="020B0604020202020204" pitchFamily="34" charset="0"/>
                <a:ea typeface="Arial" panose="020B0604020202020204" pitchFamily="34" charset="0"/>
                <a:cs typeface="Arial" panose="020B0604020202020204" pitchFamily="34" charset="0"/>
              </a:rPr>
              <a:t>In online communication, specific stress factors contributing to technostress can be identified. These factors include:</a:t>
            </a:r>
            <a:endParaRPr lang="de-DE" sz="1200" b="1" dirty="0">
              <a:solidFill>
                <a:schemeClr val="accent1">
                  <a:lumMod val="75000"/>
                </a:schemeClr>
              </a:solidFill>
              <a:effectLst/>
              <a:latin typeface="Arial" panose="020B0604020202020204" pitchFamily="34" charset="0"/>
              <a:ea typeface="Arial" panose="020B0604020202020204" pitchFamily="34" charset="0"/>
              <a:cs typeface="Arial" panose="020B0604020202020204" pitchFamily="34" charset="0"/>
            </a:endParaRPr>
          </a:p>
          <a:p>
            <a:pPr marL="742950" lvl="1" indent="-285750">
              <a:lnSpc>
                <a:spcPct val="115000"/>
              </a:lnSpc>
              <a:buFont typeface="+mj-lt"/>
              <a:buAutoNum type="arabicPeriod"/>
            </a:pPr>
            <a:r>
              <a:rPr lang="en-GB" sz="1200" i="0"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information overload</a:t>
            </a:r>
            <a:r>
              <a:rPr lang="en-GB" sz="1200" i="0" dirty="0">
                <a:effectLst/>
                <a:latin typeface="Arial" panose="020B0604020202020204" pitchFamily="34" charset="0"/>
                <a:ea typeface="Times New Roman" panose="02020603050405020304" pitchFamily="18" charset="0"/>
                <a:cs typeface="Arial" panose="020B0604020202020204" pitchFamily="34" charset="0"/>
              </a:rPr>
              <a:t>: the constant influx of information from emails, news feeds, social media, and other sources can be overwhelming and cause stress.</a:t>
            </a:r>
            <a:endParaRPr lang="de-DE" sz="1200" i="0" dirty="0">
              <a:effectLst/>
              <a:latin typeface="Arial" panose="020B0604020202020204" pitchFamily="34" charset="0"/>
              <a:ea typeface="Arial" panose="020B0604020202020204" pitchFamily="34" charset="0"/>
              <a:cs typeface="Arial" panose="020B0604020202020204" pitchFamily="34" charset="0"/>
            </a:endParaRPr>
          </a:p>
          <a:p>
            <a:pPr marL="742950" lvl="1" indent="-285750">
              <a:lnSpc>
                <a:spcPct val="115000"/>
              </a:lnSpc>
              <a:buFont typeface="+mj-lt"/>
              <a:buAutoNum type="arabicPeriod"/>
            </a:pPr>
            <a:r>
              <a:rPr lang="en-GB" sz="1200" i="0"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Constant accessibility</a:t>
            </a:r>
            <a:r>
              <a:rPr lang="en-GB" sz="1200" i="0" dirty="0">
                <a:effectLst/>
                <a:latin typeface="Arial" panose="020B0604020202020204" pitchFamily="34" charset="0"/>
                <a:ea typeface="Times New Roman" panose="02020603050405020304" pitchFamily="18" charset="0"/>
                <a:cs typeface="Arial" panose="020B0604020202020204" pitchFamily="34" charset="0"/>
              </a:rPr>
              <a:t>: the expectation to always be online and available, especially in professional contexts, can lead to a feeling of constant stress.</a:t>
            </a:r>
            <a:endParaRPr lang="de-DE" sz="1200" i="0" dirty="0">
              <a:effectLst/>
              <a:latin typeface="Arial" panose="020B0604020202020204" pitchFamily="34" charset="0"/>
              <a:ea typeface="Arial" panose="020B0604020202020204" pitchFamily="34" charset="0"/>
              <a:cs typeface="Arial" panose="020B0604020202020204" pitchFamily="34" charset="0"/>
            </a:endParaRPr>
          </a:p>
          <a:p>
            <a:pPr marL="742950" lvl="1" indent="-285750">
              <a:lnSpc>
                <a:spcPct val="115000"/>
              </a:lnSpc>
              <a:buFont typeface="+mj-lt"/>
              <a:buAutoNum type="arabicPeriod"/>
            </a:pPr>
            <a:r>
              <a:rPr lang="en-GB" sz="1200" i="0"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lack of personal contact</a:t>
            </a:r>
            <a:r>
              <a:rPr lang="en-GB" sz="1200" i="0" dirty="0">
                <a:effectLst/>
                <a:latin typeface="Arial" panose="020B0604020202020204" pitchFamily="34" charset="0"/>
                <a:ea typeface="Times New Roman" panose="02020603050405020304" pitchFamily="18" charset="0"/>
                <a:cs typeface="Arial" panose="020B0604020202020204" pitchFamily="34" charset="0"/>
              </a:rPr>
              <a:t>: Being limited to text-based communication can lead to a lack of more profound personal connections and increase social isolation.</a:t>
            </a:r>
            <a:endParaRPr lang="de-DE" sz="1200" i="0" dirty="0">
              <a:effectLst/>
              <a:latin typeface="Arial" panose="020B0604020202020204" pitchFamily="34" charset="0"/>
              <a:ea typeface="Arial" panose="020B0604020202020204" pitchFamily="34" charset="0"/>
              <a:cs typeface="Arial" panose="020B0604020202020204" pitchFamily="34" charset="0"/>
            </a:endParaRPr>
          </a:p>
          <a:p>
            <a:pPr marL="742950" lvl="1" indent="-285750">
              <a:lnSpc>
                <a:spcPct val="115000"/>
              </a:lnSpc>
              <a:buFont typeface="+mj-lt"/>
              <a:buAutoNum type="arabicPeriod"/>
            </a:pPr>
            <a:r>
              <a:rPr lang="en-GB" sz="1200" i="0"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multitasking demands</a:t>
            </a:r>
            <a:r>
              <a:rPr lang="en-GB" sz="1200" i="0" dirty="0">
                <a:effectLst/>
                <a:latin typeface="Arial" panose="020B0604020202020204" pitchFamily="34" charset="0"/>
                <a:ea typeface="Times New Roman" panose="02020603050405020304" pitchFamily="18" charset="0"/>
                <a:cs typeface="Arial" panose="020B0604020202020204" pitchFamily="34" charset="0"/>
              </a:rPr>
              <a:t>: The need to manage multiple communication channels simultaneously can lead to cognitive overload.</a:t>
            </a:r>
            <a:endParaRPr lang="de-DE" sz="1200" i="0" dirty="0">
              <a:effectLst/>
              <a:latin typeface="Arial" panose="020B0604020202020204" pitchFamily="34" charset="0"/>
              <a:ea typeface="Arial" panose="020B0604020202020204" pitchFamily="34" charset="0"/>
              <a:cs typeface="Arial" panose="020B0604020202020204" pitchFamily="34" charset="0"/>
            </a:endParaRPr>
          </a:p>
          <a:p>
            <a:pPr marL="742950" lvl="1" indent="-285750">
              <a:lnSpc>
                <a:spcPct val="115000"/>
              </a:lnSpc>
              <a:buFont typeface="+mj-lt"/>
              <a:buAutoNum type="arabicPeriod"/>
            </a:pPr>
            <a:r>
              <a:rPr lang="en-GB" sz="1200" i="0"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misunderstandings due to lack of non-verbal cues</a:t>
            </a:r>
            <a:r>
              <a:rPr lang="en-GB" sz="1200" i="0" dirty="0">
                <a:effectLst/>
                <a:latin typeface="Arial" panose="020B0604020202020204" pitchFamily="34" charset="0"/>
                <a:ea typeface="Times New Roman" panose="02020603050405020304" pitchFamily="18" charset="0"/>
                <a:cs typeface="Arial" panose="020B0604020202020204" pitchFamily="34" charset="0"/>
              </a:rPr>
              <a:t>: The absence of body language, facial expressions, and tone of voice in digital communication can lead to misunderstandings and conflict.</a:t>
            </a:r>
            <a:endParaRPr lang="de-DE" sz="1200" i="0" dirty="0">
              <a:effectLst/>
              <a:latin typeface="Arial" panose="020B0604020202020204" pitchFamily="34" charset="0"/>
              <a:ea typeface="Arial" panose="020B0604020202020204" pitchFamily="34" charset="0"/>
              <a:cs typeface="Arial" panose="020B0604020202020204" pitchFamily="34" charset="0"/>
            </a:endParaRPr>
          </a:p>
          <a:p>
            <a:pPr marL="742950" lvl="1" indent="-285750">
              <a:lnSpc>
                <a:spcPct val="115000"/>
              </a:lnSpc>
              <a:buFont typeface="+mj-lt"/>
              <a:buAutoNum type="arabicPeriod"/>
            </a:pPr>
            <a:r>
              <a:rPr lang="en-GB" sz="1200" i="0"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pressure from social comparisons</a:t>
            </a:r>
            <a:r>
              <a:rPr lang="en-GB" sz="1200" i="0" dirty="0">
                <a:effectLst/>
                <a:latin typeface="Arial" panose="020B0604020202020204" pitchFamily="34" charset="0"/>
                <a:ea typeface="Times New Roman" panose="02020603050405020304" pitchFamily="18" charset="0"/>
                <a:cs typeface="Arial" panose="020B0604020202020204" pitchFamily="34" charset="0"/>
              </a:rPr>
              <a:t>: On social media, comparisons with others can increase stress levels, especially when portraying one's life.</a:t>
            </a:r>
            <a:endParaRPr lang="de-DE" sz="1200" i="0" dirty="0">
              <a:effectLst/>
              <a:latin typeface="Arial" panose="020B0604020202020204" pitchFamily="34" charset="0"/>
              <a:ea typeface="Arial" panose="020B0604020202020204" pitchFamily="34" charset="0"/>
              <a:cs typeface="Arial" panose="020B0604020202020204" pitchFamily="34" charset="0"/>
            </a:endParaRPr>
          </a:p>
          <a:p>
            <a:pPr marL="742950" lvl="1" indent="-285750">
              <a:lnSpc>
                <a:spcPct val="115000"/>
              </a:lnSpc>
              <a:buFont typeface="+mj-lt"/>
              <a:buAutoNum type="arabicPeriod"/>
            </a:pPr>
            <a:r>
              <a:rPr lang="en-GB" sz="1200" i="0"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concerns about data protection and security</a:t>
            </a:r>
            <a:r>
              <a:rPr lang="en-GB" sz="1200" i="0" dirty="0">
                <a:effectLst/>
                <a:latin typeface="Arial" panose="020B0604020202020204" pitchFamily="34" charset="0"/>
                <a:ea typeface="Times New Roman" panose="02020603050405020304" pitchFamily="18" charset="0"/>
                <a:cs typeface="Arial" panose="020B0604020202020204" pitchFamily="34" charset="0"/>
              </a:rPr>
              <a:t>: concerns about the security of personal data and privacy online can also cause stress.</a:t>
            </a:r>
            <a:endParaRPr lang="de-DE" sz="1200" i="0" dirty="0">
              <a:effectLst/>
              <a:latin typeface="Arial" panose="020B0604020202020204" pitchFamily="34" charset="0"/>
              <a:ea typeface="Arial" panose="020B0604020202020204" pitchFamily="34" charset="0"/>
              <a:cs typeface="Arial" panose="020B0604020202020204" pitchFamily="34" charset="0"/>
            </a:endParaRPr>
          </a:p>
          <a:p>
            <a:pPr marL="742950" lvl="1" indent="-285750">
              <a:lnSpc>
                <a:spcPct val="115000"/>
              </a:lnSpc>
              <a:buFont typeface="+mj-lt"/>
              <a:buAutoNum type="arabicPeriod"/>
            </a:pPr>
            <a:r>
              <a:rPr lang="en-GB" sz="1200" i="0"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technical problems: </a:t>
            </a:r>
            <a:r>
              <a:rPr lang="en-GB" sz="1200" i="0" dirty="0">
                <a:effectLst/>
                <a:latin typeface="Arial" panose="020B0604020202020204" pitchFamily="34" charset="0"/>
                <a:ea typeface="Times New Roman" panose="02020603050405020304" pitchFamily="18" charset="0"/>
                <a:cs typeface="Arial" panose="020B0604020202020204" pitchFamily="34" charset="0"/>
              </a:rPr>
              <a:t>Frequent technical glitches, connection problems, or difficulties with software can be frustrating and cause stress.</a:t>
            </a:r>
            <a:endParaRPr lang="de-DE" sz="1200" i="0" dirty="0">
              <a:effectLst/>
              <a:latin typeface="Arial" panose="020B0604020202020204" pitchFamily="34" charset="0"/>
              <a:ea typeface="Arial" panose="020B0604020202020204" pitchFamily="34" charset="0"/>
              <a:cs typeface="Arial" panose="020B0604020202020204" pitchFamily="34" charset="0"/>
            </a:endParaRPr>
          </a:p>
          <a:p>
            <a:pPr marL="742950" lvl="1" indent="-285750">
              <a:lnSpc>
                <a:spcPct val="115000"/>
              </a:lnSpc>
              <a:buFont typeface="+mj-lt"/>
              <a:buAutoNum type="arabicPeriod"/>
            </a:pPr>
            <a:r>
              <a:rPr lang="en-GB" sz="1200" i="0"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processing harmful content</a:t>
            </a:r>
            <a:r>
              <a:rPr lang="en-GB" sz="1200" i="0" dirty="0">
                <a:effectLst/>
                <a:latin typeface="Arial" panose="020B0604020202020204" pitchFamily="34" charset="0"/>
                <a:ea typeface="Times New Roman" panose="02020603050405020304" pitchFamily="18" charset="0"/>
                <a:cs typeface="Arial" panose="020B0604020202020204" pitchFamily="34" charset="0"/>
              </a:rPr>
              <a:t>: Being confronted with negative news, controversial topics, or cyberbullying in online media can be emotionally stressful.</a:t>
            </a:r>
            <a:endParaRPr lang="de-DE" sz="1200" i="0" dirty="0">
              <a:effectLst/>
              <a:latin typeface="Arial" panose="020B0604020202020204" pitchFamily="34" charset="0"/>
              <a:ea typeface="Arial" panose="020B0604020202020204" pitchFamily="34" charset="0"/>
              <a:cs typeface="Arial" panose="020B0604020202020204" pitchFamily="34" charset="0"/>
            </a:endParaRPr>
          </a:p>
          <a:p>
            <a:pPr marL="742950" lvl="1" indent="-285750">
              <a:lnSpc>
                <a:spcPct val="115000"/>
              </a:lnSpc>
              <a:buFont typeface="+mj-lt"/>
              <a:buAutoNum type="arabicPeriod"/>
            </a:pPr>
            <a:r>
              <a:rPr lang="en-GB" sz="1200" i="0"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distortion of work-life balance</a:t>
            </a:r>
            <a:r>
              <a:rPr lang="en-GB" sz="1200" i="0" dirty="0">
                <a:effectLst/>
                <a:latin typeface="Arial" panose="020B0604020202020204" pitchFamily="34" charset="0"/>
                <a:ea typeface="Times New Roman" panose="02020603050405020304" pitchFamily="18" charset="0"/>
                <a:cs typeface="Arial" panose="020B0604020202020204" pitchFamily="34" charset="0"/>
              </a:rPr>
              <a:t>: mixing work and private life through online communication can lead to an imbalance and increase stress</a:t>
            </a:r>
            <a:endParaRPr lang="de-DE" sz="1200" i="0" dirty="0">
              <a:effectLst/>
              <a:latin typeface="Arial" panose="020B0604020202020204" pitchFamily="34" charset="0"/>
              <a:ea typeface="Arial" panose="020B0604020202020204" pitchFamily="34" charset="0"/>
              <a:cs typeface="Arial" panose="020B0604020202020204" pitchFamily="34" charset="0"/>
            </a:endParaRPr>
          </a:p>
          <a:p>
            <a:endParaRPr lang="de-DE" dirty="0"/>
          </a:p>
        </p:txBody>
      </p:sp>
      <p:pic>
        <p:nvPicPr>
          <p:cNvPr id="4" name="Picture 2">
            <a:extLst>
              <a:ext uri="{FF2B5EF4-FFF2-40B4-BE49-F238E27FC236}">
                <a16:creationId xmlns:a16="http://schemas.microsoft.com/office/drawing/2014/main" id="{94376184-1071-4D93-9554-259F5B98C1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34587" y="140589"/>
            <a:ext cx="1876425" cy="600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42576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1DFD3E-6CFF-4C75-8A0A-99C453199156}"/>
              </a:ext>
            </a:extLst>
          </p:cNvPr>
          <p:cNvSpPr>
            <a:spLocks noGrp="1"/>
          </p:cNvSpPr>
          <p:nvPr>
            <p:ph type="title"/>
          </p:nvPr>
        </p:nvSpPr>
        <p:spPr>
          <a:xfrm>
            <a:off x="1371600" y="685800"/>
            <a:ext cx="9601200" cy="877824"/>
          </a:xfrm>
        </p:spPr>
        <p:txBody>
          <a:bodyPr>
            <a:noAutofit/>
          </a:bodyPr>
          <a:lstStyle/>
          <a:p>
            <a:r>
              <a:rPr lang="en-GB" sz="2400" dirty="0">
                <a:latin typeface="Arial" panose="020B0604020202020204" pitchFamily="34" charset="0"/>
                <a:ea typeface="Arial" panose="020B0604020202020204" pitchFamily="34" charset="0"/>
              </a:rPr>
              <a:t>C</a:t>
            </a:r>
            <a:r>
              <a:rPr lang="en-GB" sz="2400" dirty="0">
                <a:effectLst/>
                <a:latin typeface="Arial" panose="020B0604020202020204" pitchFamily="34" charset="0"/>
                <a:ea typeface="Arial" panose="020B0604020202020204" pitchFamily="34" charset="0"/>
              </a:rPr>
              <a:t>ase studies</a:t>
            </a:r>
            <a:br>
              <a:rPr lang="en-GB" sz="2400" dirty="0">
                <a:effectLst/>
                <a:latin typeface="Arial" panose="020B0604020202020204" pitchFamily="34" charset="0"/>
                <a:ea typeface="Arial" panose="020B0604020202020204" pitchFamily="34" charset="0"/>
              </a:rPr>
            </a:br>
            <a:r>
              <a:rPr lang="en-GB" sz="1400" dirty="0">
                <a:effectLst/>
                <a:latin typeface="Arial" panose="020B0604020202020204" pitchFamily="34" charset="0"/>
                <a:ea typeface="Arial" panose="020B0604020202020204" pitchFamily="34" charset="0"/>
              </a:rPr>
              <a:t>Specific examples of how misunderstandings in social networks or information overload can cause technostress</a:t>
            </a:r>
            <a:br>
              <a:rPr lang="de-DE" sz="2400" dirty="0">
                <a:effectLst/>
                <a:latin typeface="Arial" panose="020B0604020202020204" pitchFamily="34" charset="0"/>
                <a:ea typeface="Arial" panose="020B0604020202020204" pitchFamily="34" charset="0"/>
              </a:rPr>
            </a:br>
            <a:endParaRPr lang="de-DE" sz="2400" dirty="0"/>
          </a:p>
        </p:txBody>
      </p:sp>
      <p:sp>
        <p:nvSpPr>
          <p:cNvPr id="3" name="Inhaltsplatzhalter 2">
            <a:extLst>
              <a:ext uri="{FF2B5EF4-FFF2-40B4-BE49-F238E27FC236}">
                <a16:creationId xmlns:a16="http://schemas.microsoft.com/office/drawing/2014/main" id="{1C37B9FD-DBF1-4C88-AA73-AD87169A01BB}"/>
              </a:ext>
            </a:extLst>
          </p:cNvPr>
          <p:cNvSpPr>
            <a:spLocks noGrp="1"/>
          </p:cNvSpPr>
          <p:nvPr>
            <p:ph idx="1"/>
          </p:nvPr>
        </p:nvSpPr>
        <p:spPr>
          <a:xfrm>
            <a:off x="1371600" y="1563624"/>
            <a:ext cx="9601200" cy="4303776"/>
          </a:xfrm>
        </p:spPr>
        <p:txBody>
          <a:bodyPr>
            <a:normAutofit/>
          </a:bodyPr>
          <a:lstStyle/>
          <a:p>
            <a:pPr marL="0" indent="0">
              <a:lnSpc>
                <a:spcPct val="115000"/>
              </a:lnSpc>
              <a:buNone/>
            </a:pPr>
            <a:r>
              <a:rPr lang="en-GB" sz="1200" b="1" dirty="0">
                <a:solidFill>
                  <a:schemeClr val="accent1">
                    <a:lumMod val="75000"/>
                  </a:schemeClr>
                </a:solidFill>
                <a:effectLst/>
                <a:latin typeface="Arial" panose="020B0604020202020204" pitchFamily="34" charset="0"/>
                <a:ea typeface="Arial" panose="020B0604020202020204" pitchFamily="34" charset="0"/>
              </a:rPr>
              <a:t>Case studies can illustrate how specific aspects of online communication, such as misunderstandings in social networks or information overload, can cause technostress:</a:t>
            </a:r>
            <a:endParaRPr lang="de-DE" sz="1200" b="1" dirty="0">
              <a:solidFill>
                <a:schemeClr val="accent1">
                  <a:lumMod val="75000"/>
                </a:schemeClr>
              </a:solidFill>
              <a:effectLst/>
              <a:latin typeface="Arial" panose="020B0604020202020204" pitchFamily="34" charset="0"/>
              <a:ea typeface="Arial" panose="020B0604020202020204" pitchFamily="34" charset="0"/>
            </a:endParaRPr>
          </a:p>
          <a:p>
            <a:pPr marL="0" indent="0">
              <a:lnSpc>
                <a:spcPct val="115000"/>
              </a:lnSpc>
              <a:buNone/>
            </a:pPr>
            <a:r>
              <a:rPr lang="en-GB" sz="1200" b="1" dirty="0">
                <a:effectLst/>
                <a:latin typeface="Arial" panose="020B0604020202020204" pitchFamily="34" charset="0"/>
                <a:ea typeface="Arial" panose="020B0604020202020204" pitchFamily="34" charset="0"/>
              </a:rPr>
              <a:t>Case study 1: Misunderstandings in social networks</a:t>
            </a:r>
            <a:endParaRPr lang="de-DE" sz="1200" dirty="0">
              <a:effectLst/>
              <a:latin typeface="Arial" panose="020B0604020202020204" pitchFamily="34" charset="0"/>
              <a:ea typeface="Arial" panose="020B0604020202020204" pitchFamily="34" charset="0"/>
            </a:endParaRPr>
          </a:p>
          <a:p>
            <a:pPr marL="0" indent="0">
              <a:lnSpc>
                <a:spcPct val="115000"/>
              </a:lnSpc>
              <a:buNone/>
            </a:pPr>
            <a:r>
              <a:rPr lang="en-GB" sz="1200" b="1" dirty="0">
                <a:effectLst/>
                <a:latin typeface="Arial" panose="020B0604020202020204" pitchFamily="34" charset="0"/>
                <a:ea typeface="Arial" panose="020B0604020202020204" pitchFamily="34" charset="0"/>
              </a:rPr>
              <a:t>Situation:</a:t>
            </a:r>
            <a:endParaRPr lang="de-DE" sz="1200" dirty="0">
              <a:effectLst/>
              <a:latin typeface="Arial" panose="020B0604020202020204" pitchFamily="34" charset="0"/>
              <a:ea typeface="Arial" panose="020B0604020202020204" pitchFamily="34" charset="0"/>
            </a:endParaRPr>
          </a:p>
          <a:p>
            <a:pPr>
              <a:lnSpc>
                <a:spcPct val="115000"/>
              </a:lnSpc>
            </a:pPr>
            <a:r>
              <a:rPr lang="en-GB" sz="1200" dirty="0">
                <a:effectLst/>
                <a:latin typeface="Arial" panose="020B0604020202020204" pitchFamily="34" charset="0"/>
                <a:ea typeface="Arial" panose="020B0604020202020204" pitchFamily="34" charset="0"/>
              </a:rPr>
              <a:t>Sarah regularly posts on social media and shares personal opinions and experiences. After she publishes a somewhat ambiguous post, a heated debate arises in the comments. Some of her friends misinterpreted the post, which led to differences of opinion and even an argument.</a:t>
            </a:r>
            <a:endParaRPr lang="de-DE" sz="1200" dirty="0">
              <a:effectLst/>
              <a:latin typeface="Arial" panose="020B0604020202020204" pitchFamily="34" charset="0"/>
              <a:ea typeface="Arial" panose="020B0604020202020204" pitchFamily="34" charset="0"/>
            </a:endParaRPr>
          </a:p>
          <a:p>
            <a:pPr marL="0" indent="0">
              <a:lnSpc>
                <a:spcPct val="115000"/>
              </a:lnSpc>
              <a:buNone/>
            </a:pPr>
            <a:r>
              <a:rPr lang="en-GB" sz="1200" b="1" dirty="0">
                <a:effectLst/>
                <a:latin typeface="Arial" panose="020B0604020202020204" pitchFamily="34" charset="0"/>
                <a:ea typeface="Arial" panose="020B0604020202020204" pitchFamily="34" charset="0"/>
              </a:rPr>
              <a:t>Case study 2: Information overload</a:t>
            </a:r>
            <a:endParaRPr lang="de-DE" sz="1200" dirty="0">
              <a:effectLst/>
              <a:latin typeface="Arial" panose="020B0604020202020204" pitchFamily="34" charset="0"/>
              <a:ea typeface="Arial" panose="020B0604020202020204" pitchFamily="34" charset="0"/>
            </a:endParaRPr>
          </a:p>
          <a:p>
            <a:pPr marL="0" indent="0">
              <a:lnSpc>
                <a:spcPct val="115000"/>
              </a:lnSpc>
              <a:buNone/>
            </a:pPr>
            <a:r>
              <a:rPr lang="en-GB" sz="1200" b="1" dirty="0">
                <a:effectLst/>
                <a:latin typeface="Arial" panose="020B0604020202020204" pitchFamily="34" charset="0"/>
                <a:ea typeface="Arial" panose="020B0604020202020204" pitchFamily="34" charset="0"/>
              </a:rPr>
              <a:t>Situation:</a:t>
            </a:r>
            <a:endParaRPr lang="de-DE" sz="1200" dirty="0">
              <a:effectLst/>
              <a:latin typeface="Arial" panose="020B0604020202020204" pitchFamily="34" charset="0"/>
              <a:ea typeface="Arial" panose="020B0604020202020204" pitchFamily="34" charset="0"/>
            </a:endParaRPr>
          </a:p>
          <a:p>
            <a:pPr>
              <a:lnSpc>
                <a:spcPct val="115000"/>
              </a:lnSpc>
            </a:pPr>
            <a:r>
              <a:rPr lang="en-GB" sz="1200" dirty="0">
                <a:effectLst/>
                <a:latin typeface="Arial" panose="020B0604020202020204" pitchFamily="34" charset="0"/>
                <a:ea typeface="Arial" panose="020B0604020202020204" pitchFamily="34" charset="0"/>
              </a:rPr>
              <a:t>Max is a project manager who uses many sources of information to keep up to date - emails, news feeds, professional networks, and group chats. He tries to keep track of all relevant information, which becomes increasingly difficult.</a:t>
            </a:r>
            <a:endParaRPr lang="de-DE" sz="1200" dirty="0">
              <a:effectLst/>
              <a:latin typeface="Arial" panose="020B0604020202020204" pitchFamily="34" charset="0"/>
              <a:ea typeface="Arial" panose="020B0604020202020204" pitchFamily="34" charset="0"/>
            </a:endParaRPr>
          </a:p>
          <a:p>
            <a:endParaRPr lang="de-DE" dirty="0"/>
          </a:p>
        </p:txBody>
      </p:sp>
      <p:sp>
        <p:nvSpPr>
          <p:cNvPr id="4" name="Sprechblase: oval 3">
            <a:extLst>
              <a:ext uri="{FF2B5EF4-FFF2-40B4-BE49-F238E27FC236}">
                <a16:creationId xmlns:a16="http://schemas.microsoft.com/office/drawing/2014/main" id="{E8E00796-1715-46C0-A6D0-78246BCCE2D6}"/>
              </a:ext>
            </a:extLst>
          </p:cNvPr>
          <p:cNvSpPr/>
          <p:nvPr/>
        </p:nvSpPr>
        <p:spPr>
          <a:xfrm>
            <a:off x="5943600" y="594360"/>
            <a:ext cx="3374136" cy="2276856"/>
          </a:xfrm>
          <a:prstGeom prst="wedgeEllipseCallout">
            <a:avLst>
              <a:gd name="adj1" fmla="val -100280"/>
              <a:gd name="adj2" fmla="val 5817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a:lnSpc>
                <a:spcPct val="115000"/>
              </a:lnSpc>
              <a:buNone/>
            </a:pPr>
            <a:r>
              <a:rPr lang="en-GB" sz="1200" b="1" dirty="0">
                <a:effectLst/>
                <a:latin typeface="Arial" panose="020B0604020202020204" pitchFamily="34" charset="0"/>
                <a:ea typeface="Arial" panose="020B0604020202020204" pitchFamily="34" charset="0"/>
              </a:rPr>
              <a:t>Technostress</a:t>
            </a:r>
            <a:r>
              <a:rPr lang="en-GB" sz="1800" b="1" dirty="0">
                <a:effectLst/>
                <a:latin typeface="Arial" panose="020B0604020202020204" pitchFamily="34" charset="0"/>
                <a:ea typeface="Arial" panose="020B0604020202020204" pitchFamily="34" charset="0"/>
              </a:rPr>
              <a:t>:</a:t>
            </a:r>
            <a:endParaRPr lang="de-DE" sz="1800" dirty="0">
              <a:effectLst/>
              <a:latin typeface="Arial" panose="020B0604020202020204" pitchFamily="34" charset="0"/>
              <a:ea typeface="Arial" panose="020B0604020202020204" pitchFamily="34" charset="0"/>
            </a:endParaRPr>
          </a:p>
          <a:p>
            <a:pPr algn="ctr">
              <a:lnSpc>
                <a:spcPct val="115000"/>
              </a:lnSpc>
            </a:pPr>
            <a:r>
              <a:rPr lang="en-GB" sz="1050" dirty="0">
                <a:effectLst/>
                <a:latin typeface="Arial" panose="020B0604020202020204" pitchFamily="34" charset="0"/>
                <a:ea typeface="Arial" panose="020B0604020202020204" pitchFamily="34" charset="0"/>
              </a:rPr>
              <a:t>Sarah feels stressed and overwhelmed by the adverse reactions and potential for conflict created by the lack of non-verbal communication and context on social media. She worries about her image and relationships and feels burdened by the constant need to monitor and manage the situation online.</a:t>
            </a:r>
            <a:endParaRPr lang="de-DE" sz="1050" dirty="0">
              <a:effectLst/>
              <a:latin typeface="Arial" panose="020B0604020202020204" pitchFamily="34" charset="0"/>
              <a:ea typeface="Arial" panose="020B0604020202020204" pitchFamily="34" charset="0"/>
            </a:endParaRPr>
          </a:p>
        </p:txBody>
      </p:sp>
      <p:sp>
        <p:nvSpPr>
          <p:cNvPr id="5" name="Sprechblase: oval 4">
            <a:extLst>
              <a:ext uri="{FF2B5EF4-FFF2-40B4-BE49-F238E27FC236}">
                <a16:creationId xmlns:a16="http://schemas.microsoft.com/office/drawing/2014/main" id="{A7492BD8-A0D4-4EFE-97BB-2E2875DB7579}"/>
              </a:ext>
            </a:extLst>
          </p:cNvPr>
          <p:cNvSpPr/>
          <p:nvPr/>
        </p:nvSpPr>
        <p:spPr>
          <a:xfrm>
            <a:off x="6172200" y="3529584"/>
            <a:ext cx="3959352" cy="2276856"/>
          </a:xfrm>
          <a:prstGeom prst="wedgeEllipseCallout">
            <a:avLst>
              <a:gd name="adj1" fmla="val -88731"/>
              <a:gd name="adj2" fmla="val 185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a:lnSpc>
                <a:spcPct val="115000"/>
              </a:lnSpc>
              <a:buNone/>
            </a:pPr>
            <a:r>
              <a:rPr lang="en-GB" sz="1000" b="1" dirty="0">
                <a:effectLst/>
                <a:latin typeface="Arial" panose="020B0604020202020204" pitchFamily="34" charset="0"/>
                <a:ea typeface="Arial" panose="020B0604020202020204" pitchFamily="34" charset="0"/>
              </a:rPr>
              <a:t>Technostress:</a:t>
            </a:r>
            <a:endParaRPr lang="de-DE" sz="1000" dirty="0">
              <a:effectLst/>
              <a:latin typeface="Arial" panose="020B0604020202020204" pitchFamily="34" charset="0"/>
              <a:ea typeface="Arial" panose="020B0604020202020204" pitchFamily="34" charset="0"/>
            </a:endParaRPr>
          </a:p>
          <a:p>
            <a:pPr algn="ctr">
              <a:lnSpc>
                <a:spcPct val="115000"/>
              </a:lnSpc>
            </a:pPr>
            <a:r>
              <a:rPr lang="en-GB" sz="1000" dirty="0">
                <a:effectLst/>
                <a:latin typeface="Arial" panose="020B0604020202020204" pitchFamily="34" charset="0"/>
                <a:ea typeface="Arial" panose="020B0604020202020204" pitchFamily="34" charset="0"/>
              </a:rPr>
              <a:t>Max experiences stress due to the sheer amount of information he has to process. He feels under constant pressure not to miss anything and has difficulty concentrating on his tasks. This leads to overload and exhaustion as he constantly tries to keep up with the flood of information.</a:t>
            </a:r>
            <a:endParaRPr lang="de-DE" sz="1000" dirty="0">
              <a:effectLst/>
              <a:latin typeface="Arial" panose="020B0604020202020204" pitchFamily="34" charset="0"/>
              <a:ea typeface="Arial" panose="020B0604020202020204" pitchFamily="34" charset="0"/>
            </a:endParaRPr>
          </a:p>
        </p:txBody>
      </p:sp>
      <p:pic>
        <p:nvPicPr>
          <p:cNvPr id="6" name="Picture 2">
            <a:extLst>
              <a:ext uri="{FF2B5EF4-FFF2-40B4-BE49-F238E27FC236}">
                <a16:creationId xmlns:a16="http://schemas.microsoft.com/office/drawing/2014/main" id="{455E9D00-59CC-4549-962B-E06589E25F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82187" y="294322"/>
            <a:ext cx="1876425" cy="600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7170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15050768-ABE5-4CBA-B22E-AFBC31D39E73}"/>
              </a:ext>
            </a:extLst>
          </p:cNvPr>
          <p:cNvSpPr>
            <a:spLocks noGrp="1"/>
          </p:cNvSpPr>
          <p:nvPr>
            <p:ph type="title"/>
          </p:nvPr>
        </p:nvSpPr>
        <p:spPr>
          <a:xfrm>
            <a:off x="1892808" y="2487168"/>
            <a:ext cx="9601200" cy="1485900"/>
          </a:xfrm>
        </p:spPr>
        <p:txBody>
          <a:bodyPr>
            <a:normAutofit/>
          </a:bodyPr>
          <a:lstStyle/>
          <a:p>
            <a:pPr algn="ctr"/>
            <a:r>
              <a:rPr lang="en-GB" sz="2400" b="1" dirty="0">
                <a:solidFill>
                  <a:schemeClr val="accent1">
                    <a:lumMod val="75000"/>
                  </a:schemeClr>
                </a:solidFill>
                <a:effectLst/>
                <a:latin typeface="Arial" panose="020B0604020202020204" pitchFamily="34" charset="0"/>
                <a:ea typeface="Arial" panose="020B0604020202020204" pitchFamily="34" charset="0"/>
              </a:rPr>
              <a:t>Discussion why online communication, particularly, can lead to technostress</a:t>
            </a:r>
            <a:br>
              <a:rPr lang="de-DE" sz="2400" b="1" dirty="0">
                <a:solidFill>
                  <a:schemeClr val="accent1">
                    <a:lumMod val="75000"/>
                  </a:schemeClr>
                </a:solidFill>
                <a:effectLst/>
                <a:latin typeface="Arial" panose="020B0604020202020204" pitchFamily="34" charset="0"/>
                <a:ea typeface="Arial" panose="020B0604020202020204" pitchFamily="34" charset="0"/>
              </a:rPr>
            </a:br>
            <a:endParaRPr lang="de-DE" sz="5400" b="1" dirty="0">
              <a:solidFill>
                <a:schemeClr val="accent1">
                  <a:lumMod val="75000"/>
                </a:schemeClr>
              </a:solidFill>
            </a:endParaRPr>
          </a:p>
        </p:txBody>
      </p:sp>
      <p:pic>
        <p:nvPicPr>
          <p:cNvPr id="5" name="Picture 2">
            <a:extLst>
              <a:ext uri="{FF2B5EF4-FFF2-40B4-BE49-F238E27FC236}">
                <a16:creationId xmlns:a16="http://schemas.microsoft.com/office/drawing/2014/main" id="{F9FA936C-CA04-4E7D-86C2-632918769E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09748" y="330899"/>
            <a:ext cx="1876425" cy="600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3849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a:extLst>
              <a:ext uri="{FF2B5EF4-FFF2-40B4-BE49-F238E27FC236}">
                <a16:creationId xmlns:a16="http://schemas.microsoft.com/office/drawing/2014/main" id="{A360182A-D8E8-483F-A66E-92AC393C824A}"/>
              </a:ext>
            </a:extLst>
          </p:cNvPr>
          <p:cNvSpPr>
            <a:spLocks noGrp="1"/>
          </p:cNvSpPr>
          <p:nvPr>
            <p:ph idx="1"/>
          </p:nvPr>
        </p:nvSpPr>
        <p:spPr>
          <a:xfrm>
            <a:off x="1371600" y="585216"/>
            <a:ext cx="9601200" cy="5282184"/>
          </a:xfrm>
        </p:spPr>
        <p:txBody>
          <a:bodyPr>
            <a:normAutofit fontScale="92500" lnSpcReduction="10000"/>
          </a:bodyPr>
          <a:lstStyle/>
          <a:p>
            <a:pPr marL="457200" lvl="1" indent="0">
              <a:lnSpc>
                <a:spcPct val="115000"/>
              </a:lnSpc>
              <a:buNone/>
            </a:pPr>
            <a:r>
              <a:rPr lang="de-DE" sz="1100" b="1" i="0" dirty="0">
                <a:solidFill>
                  <a:schemeClr val="accent1">
                    <a:lumMod val="75000"/>
                  </a:schemeClr>
                </a:solidFill>
                <a:effectLst/>
                <a:latin typeface="Arial" panose="020B0604020202020204" pitchFamily="34" charset="0"/>
                <a:ea typeface="Arial" panose="020B0604020202020204" pitchFamily="34" charset="0"/>
              </a:rPr>
              <a:t>Constant </a:t>
            </a:r>
            <a:r>
              <a:rPr lang="de-DE" sz="1100" b="1" i="0" dirty="0" err="1">
                <a:solidFill>
                  <a:schemeClr val="accent1">
                    <a:lumMod val="75000"/>
                  </a:schemeClr>
                </a:solidFill>
                <a:effectLst/>
                <a:latin typeface="Arial" panose="020B0604020202020204" pitchFamily="34" charset="0"/>
                <a:ea typeface="Arial" panose="020B0604020202020204" pitchFamily="34" charset="0"/>
              </a:rPr>
              <a:t>availability</a:t>
            </a:r>
            <a:endParaRPr lang="de-DE" sz="1100" b="1" i="0" dirty="0">
              <a:solidFill>
                <a:schemeClr val="accent1">
                  <a:lumMod val="75000"/>
                </a:schemeClr>
              </a:solidFill>
              <a:effectLst/>
              <a:latin typeface="Arial" panose="020B0604020202020204" pitchFamily="34" charset="0"/>
              <a:ea typeface="Arial" panose="020B0604020202020204" pitchFamily="34" charset="0"/>
            </a:endParaRPr>
          </a:p>
          <a:p>
            <a:pPr marL="0" indent="0">
              <a:lnSpc>
                <a:spcPct val="115000"/>
              </a:lnSpc>
              <a:buNone/>
            </a:pPr>
            <a:r>
              <a:rPr lang="en-GB" sz="1100" dirty="0">
                <a:effectLst/>
                <a:latin typeface="Arial" panose="020B0604020202020204" pitchFamily="34" charset="0"/>
                <a:ea typeface="Arial" panose="020B0604020202020204" pitchFamily="34" charset="0"/>
              </a:rPr>
              <a:t>In the online world, people are often expected to be constantly available. This expectation to continually respond to emails, messages, and social media can cause stress as it brings a sense of constant obligation and never being able to switch off.</a:t>
            </a:r>
            <a:endParaRPr lang="de-DE" sz="1100" dirty="0">
              <a:effectLst/>
              <a:latin typeface="Arial" panose="020B0604020202020204" pitchFamily="34" charset="0"/>
              <a:ea typeface="Arial" panose="020B0604020202020204" pitchFamily="34" charset="0"/>
            </a:endParaRPr>
          </a:p>
          <a:p>
            <a:pPr marL="457200" lvl="1" indent="0">
              <a:lnSpc>
                <a:spcPct val="115000"/>
              </a:lnSpc>
              <a:buNone/>
            </a:pPr>
            <a:r>
              <a:rPr lang="de-DE" sz="1100" b="1" i="0" dirty="0" err="1">
                <a:solidFill>
                  <a:schemeClr val="accent1">
                    <a:lumMod val="75000"/>
                  </a:schemeClr>
                </a:solidFill>
                <a:effectLst/>
                <a:latin typeface="Arial" panose="020B0604020202020204" pitchFamily="34" charset="0"/>
                <a:ea typeface="Arial" panose="020B0604020202020204" pitchFamily="34" charset="0"/>
              </a:rPr>
              <a:t>information</a:t>
            </a:r>
            <a:r>
              <a:rPr lang="de-DE" sz="1100" b="1" i="0" dirty="0">
                <a:solidFill>
                  <a:schemeClr val="accent1">
                    <a:lumMod val="75000"/>
                  </a:schemeClr>
                </a:solidFill>
                <a:effectLst/>
                <a:latin typeface="Arial" panose="020B0604020202020204" pitchFamily="34" charset="0"/>
                <a:ea typeface="Arial" panose="020B0604020202020204" pitchFamily="34" charset="0"/>
              </a:rPr>
              <a:t> </a:t>
            </a:r>
            <a:r>
              <a:rPr lang="de-DE" sz="1100" b="1" i="0" dirty="0" err="1">
                <a:solidFill>
                  <a:schemeClr val="accent1">
                    <a:lumMod val="75000"/>
                  </a:schemeClr>
                </a:solidFill>
                <a:effectLst/>
                <a:latin typeface="Arial" panose="020B0604020202020204" pitchFamily="34" charset="0"/>
                <a:ea typeface="Arial" panose="020B0604020202020204" pitchFamily="34" charset="0"/>
              </a:rPr>
              <a:t>overload</a:t>
            </a:r>
            <a:endParaRPr lang="de-DE" sz="1100" b="1" i="0" dirty="0">
              <a:solidFill>
                <a:schemeClr val="accent1">
                  <a:lumMod val="75000"/>
                </a:schemeClr>
              </a:solidFill>
              <a:effectLst/>
              <a:latin typeface="Arial" panose="020B0604020202020204" pitchFamily="34" charset="0"/>
              <a:ea typeface="Arial" panose="020B0604020202020204" pitchFamily="34" charset="0"/>
            </a:endParaRPr>
          </a:p>
          <a:p>
            <a:pPr marL="0" indent="0">
              <a:lnSpc>
                <a:spcPct val="115000"/>
              </a:lnSpc>
              <a:buNone/>
            </a:pPr>
            <a:r>
              <a:rPr lang="en-GB" sz="1100" dirty="0">
                <a:effectLst/>
                <a:latin typeface="Arial" panose="020B0604020202020204" pitchFamily="34" charset="0"/>
                <a:ea typeface="Arial" panose="020B0604020202020204" pitchFamily="34" charset="0"/>
              </a:rPr>
              <a:t>The amount of information disseminated via digital channels is enormous and constantly growing. The challenge of filtering, processing, and responding to this information can be overwhelming and lead to stress.</a:t>
            </a:r>
            <a:endParaRPr lang="de-DE" sz="1100" dirty="0">
              <a:effectLst/>
              <a:latin typeface="Arial" panose="020B0604020202020204" pitchFamily="34" charset="0"/>
              <a:ea typeface="Arial" panose="020B0604020202020204" pitchFamily="34" charset="0"/>
            </a:endParaRPr>
          </a:p>
          <a:p>
            <a:pPr marL="457200" lvl="1" indent="0">
              <a:lnSpc>
                <a:spcPct val="115000"/>
              </a:lnSpc>
              <a:buNone/>
            </a:pPr>
            <a:r>
              <a:rPr lang="de-DE" sz="1100" b="1" i="0" dirty="0">
                <a:solidFill>
                  <a:schemeClr val="accent1">
                    <a:lumMod val="75000"/>
                  </a:schemeClr>
                </a:solidFill>
                <a:effectLst/>
                <a:latin typeface="Arial" panose="020B0604020202020204" pitchFamily="34" charset="0"/>
                <a:ea typeface="Arial" panose="020B0604020202020204" pitchFamily="34" charset="0"/>
              </a:rPr>
              <a:t>lack </a:t>
            </a:r>
            <a:r>
              <a:rPr lang="de-DE" sz="1100" b="1" i="0" dirty="0" err="1">
                <a:solidFill>
                  <a:schemeClr val="accent1">
                    <a:lumMod val="75000"/>
                  </a:schemeClr>
                </a:solidFill>
                <a:effectLst/>
                <a:latin typeface="Arial" panose="020B0604020202020204" pitchFamily="34" charset="0"/>
                <a:ea typeface="Arial" panose="020B0604020202020204" pitchFamily="34" charset="0"/>
              </a:rPr>
              <a:t>of</a:t>
            </a:r>
            <a:r>
              <a:rPr lang="de-DE" sz="1100" b="1" i="0" dirty="0">
                <a:solidFill>
                  <a:schemeClr val="accent1">
                    <a:lumMod val="75000"/>
                  </a:schemeClr>
                </a:solidFill>
                <a:effectLst/>
                <a:latin typeface="Arial" panose="020B0604020202020204" pitchFamily="34" charset="0"/>
                <a:ea typeface="Arial" panose="020B0604020202020204" pitchFamily="34" charset="0"/>
              </a:rPr>
              <a:t> non-verbal </a:t>
            </a:r>
            <a:r>
              <a:rPr lang="de-DE" sz="1100" b="1" i="0" dirty="0" err="1">
                <a:solidFill>
                  <a:schemeClr val="accent1">
                    <a:lumMod val="75000"/>
                  </a:schemeClr>
                </a:solidFill>
                <a:effectLst/>
                <a:latin typeface="Arial" panose="020B0604020202020204" pitchFamily="34" charset="0"/>
                <a:ea typeface="Arial" panose="020B0604020202020204" pitchFamily="34" charset="0"/>
              </a:rPr>
              <a:t>cues</a:t>
            </a:r>
            <a:endParaRPr lang="de-DE" sz="1100" b="1" i="0" dirty="0">
              <a:solidFill>
                <a:schemeClr val="accent1">
                  <a:lumMod val="75000"/>
                </a:schemeClr>
              </a:solidFill>
              <a:effectLst/>
              <a:latin typeface="Arial" panose="020B0604020202020204" pitchFamily="34" charset="0"/>
              <a:ea typeface="Arial" panose="020B0604020202020204" pitchFamily="34" charset="0"/>
            </a:endParaRPr>
          </a:p>
          <a:p>
            <a:pPr marL="0" indent="0">
              <a:lnSpc>
                <a:spcPct val="115000"/>
              </a:lnSpc>
              <a:buNone/>
            </a:pPr>
            <a:r>
              <a:rPr lang="en-GB" sz="1100" dirty="0">
                <a:effectLst/>
                <a:latin typeface="Arial" panose="020B0604020202020204" pitchFamily="34" charset="0"/>
                <a:ea typeface="Arial" panose="020B0604020202020204" pitchFamily="34" charset="0"/>
              </a:rPr>
              <a:t>Digital communication, especially in text form, does not provide non-verbal cues that are present in face-to-face conversations, such as facial expressions, body language, or tone of voice. This can lead to misunderstandings and conflict as the emotional context of a message can be lost.</a:t>
            </a:r>
            <a:endParaRPr lang="de-DE" sz="1100" dirty="0">
              <a:effectLst/>
              <a:latin typeface="Arial" panose="020B0604020202020204" pitchFamily="34" charset="0"/>
              <a:ea typeface="Arial" panose="020B0604020202020204" pitchFamily="34" charset="0"/>
            </a:endParaRPr>
          </a:p>
          <a:p>
            <a:pPr marL="457200" lvl="1" indent="0">
              <a:lnSpc>
                <a:spcPct val="115000"/>
              </a:lnSpc>
              <a:buNone/>
            </a:pPr>
            <a:r>
              <a:rPr lang="de-DE" sz="1100" b="1" i="0" dirty="0" err="1">
                <a:solidFill>
                  <a:schemeClr val="accent1">
                    <a:lumMod val="75000"/>
                  </a:schemeClr>
                </a:solidFill>
                <a:effectLst/>
                <a:latin typeface="Arial" panose="020B0604020202020204" pitchFamily="34" charset="0"/>
                <a:ea typeface="Arial" panose="020B0604020202020204" pitchFamily="34" charset="0"/>
              </a:rPr>
              <a:t>multitasking</a:t>
            </a:r>
            <a:endParaRPr lang="de-DE" sz="1100" b="1" i="0" dirty="0">
              <a:solidFill>
                <a:schemeClr val="accent1">
                  <a:lumMod val="75000"/>
                </a:schemeClr>
              </a:solidFill>
              <a:effectLst/>
              <a:latin typeface="Arial" panose="020B0604020202020204" pitchFamily="34" charset="0"/>
              <a:ea typeface="Arial" panose="020B0604020202020204" pitchFamily="34" charset="0"/>
            </a:endParaRPr>
          </a:p>
          <a:p>
            <a:pPr marL="0" indent="0">
              <a:lnSpc>
                <a:spcPct val="115000"/>
              </a:lnSpc>
              <a:buNone/>
            </a:pPr>
            <a:r>
              <a:rPr lang="en-GB" sz="1100" dirty="0">
                <a:effectLst/>
                <a:latin typeface="Arial" panose="020B0604020202020204" pitchFamily="34" charset="0"/>
                <a:ea typeface="Arial" panose="020B0604020202020204" pitchFamily="34" charset="0"/>
              </a:rPr>
              <a:t>Online communication often requires multitasking, such as juggling different communication platforms simultaneously. This can increase the cognitive load and lead to overload.</a:t>
            </a:r>
            <a:endParaRPr lang="de-DE" sz="1100" dirty="0">
              <a:effectLst/>
              <a:latin typeface="Arial" panose="020B0604020202020204" pitchFamily="34" charset="0"/>
              <a:ea typeface="Arial" panose="020B0604020202020204" pitchFamily="34" charset="0"/>
            </a:endParaRPr>
          </a:p>
          <a:p>
            <a:pPr marL="457200" lvl="1" indent="0">
              <a:lnSpc>
                <a:spcPct val="115000"/>
              </a:lnSpc>
              <a:buNone/>
            </a:pPr>
            <a:r>
              <a:rPr lang="de-DE" sz="1100" b="1" i="0" dirty="0">
                <a:solidFill>
                  <a:schemeClr val="accent1">
                    <a:lumMod val="75000"/>
                  </a:schemeClr>
                </a:solidFill>
                <a:effectLst/>
                <a:latin typeface="Arial" panose="020B0604020202020204" pitchFamily="34" charset="0"/>
                <a:ea typeface="Arial" panose="020B0604020202020204" pitchFamily="34" charset="0"/>
              </a:rPr>
              <a:t>fast </a:t>
            </a:r>
            <a:r>
              <a:rPr lang="de-DE" sz="1100" b="1" i="0" dirty="0" err="1">
                <a:solidFill>
                  <a:schemeClr val="accent1">
                    <a:lumMod val="75000"/>
                  </a:schemeClr>
                </a:solidFill>
                <a:effectLst/>
                <a:latin typeface="Arial" panose="020B0604020202020204" pitchFamily="34" charset="0"/>
                <a:ea typeface="Arial" panose="020B0604020202020204" pitchFamily="34" charset="0"/>
              </a:rPr>
              <a:t>pace</a:t>
            </a:r>
            <a:r>
              <a:rPr lang="de-DE" sz="1100" b="1" i="0" dirty="0">
                <a:solidFill>
                  <a:schemeClr val="accent1">
                    <a:lumMod val="75000"/>
                  </a:schemeClr>
                </a:solidFill>
                <a:effectLst/>
                <a:latin typeface="Arial" panose="020B0604020202020204" pitchFamily="34" charset="0"/>
                <a:ea typeface="Arial" panose="020B0604020202020204" pitchFamily="34" charset="0"/>
              </a:rPr>
              <a:t> and </a:t>
            </a:r>
            <a:r>
              <a:rPr lang="de-DE" sz="1100" b="1" i="0" dirty="0" err="1">
                <a:solidFill>
                  <a:schemeClr val="accent1">
                    <a:lumMod val="75000"/>
                  </a:schemeClr>
                </a:solidFill>
                <a:effectLst/>
                <a:latin typeface="Arial" panose="020B0604020202020204" pitchFamily="34" charset="0"/>
                <a:ea typeface="Arial" panose="020B0604020202020204" pitchFamily="34" charset="0"/>
              </a:rPr>
              <a:t>constant</a:t>
            </a:r>
            <a:r>
              <a:rPr lang="de-DE" sz="1100" b="1" i="0" dirty="0">
                <a:solidFill>
                  <a:schemeClr val="accent1">
                    <a:lumMod val="75000"/>
                  </a:schemeClr>
                </a:solidFill>
                <a:effectLst/>
                <a:latin typeface="Arial" panose="020B0604020202020204" pitchFamily="34" charset="0"/>
                <a:ea typeface="Arial" panose="020B0604020202020204" pitchFamily="34" charset="0"/>
              </a:rPr>
              <a:t> </a:t>
            </a:r>
            <a:r>
              <a:rPr lang="de-DE" sz="1100" b="1" i="0" dirty="0" err="1">
                <a:solidFill>
                  <a:schemeClr val="accent1">
                    <a:lumMod val="75000"/>
                  </a:schemeClr>
                </a:solidFill>
                <a:effectLst/>
                <a:latin typeface="Arial" panose="020B0604020202020204" pitchFamily="34" charset="0"/>
                <a:ea typeface="Arial" panose="020B0604020202020204" pitchFamily="34" charset="0"/>
              </a:rPr>
              <a:t>change</a:t>
            </a:r>
            <a:endParaRPr lang="de-DE" sz="1100" b="1" i="0" dirty="0">
              <a:solidFill>
                <a:schemeClr val="accent1">
                  <a:lumMod val="75000"/>
                </a:schemeClr>
              </a:solidFill>
              <a:effectLst/>
              <a:latin typeface="Arial" panose="020B0604020202020204" pitchFamily="34" charset="0"/>
              <a:ea typeface="Arial" panose="020B0604020202020204" pitchFamily="34" charset="0"/>
            </a:endParaRPr>
          </a:p>
          <a:p>
            <a:pPr marL="0" indent="0">
              <a:lnSpc>
                <a:spcPct val="115000"/>
              </a:lnSpc>
              <a:buNone/>
            </a:pPr>
            <a:r>
              <a:rPr lang="en-GB" sz="1100" dirty="0">
                <a:effectLst/>
                <a:latin typeface="Arial" panose="020B0604020202020204" pitchFamily="34" charset="0"/>
                <a:ea typeface="Arial" panose="020B0604020202020204" pitchFamily="34" charset="0"/>
              </a:rPr>
              <a:t>Rapid changes and constant updates characterize the digital world. The need to keep up with new technologies, trends, and tools can be stressful, especially for those who struggle to adapt.</a:t>
            </a:r>
            <a:endParaRPr lang="de-DE" sz="1100" dirty="0">
              <a:effectLst/>
              <a:latin typeface="Arial" panose="020B0604020202020204" pitchFamily="34" charset="0"/>
              <a:ea typeface="Arial" panose="020B0604020202020204" pitchFamily="34" charset="0"/>
            </a:endParaRPr>
          </a:p>
          <a:p>
            <a:pPr marL="457200" lvl="1" indent="0">
              <a:lnSpc>
                <a:spcPct val="115000"/>
              </a:lnSpc>
              <a:buNone/>
            </a:pPr>
            <a:r>
              <a:rPr lang="de-DE" sz="1100" b="1" i="0" dirty="0">
                <a:solidFill>
                  <a:schemeClr val="accent1">
                    <a:lumMod val="75000"/>
                  </a:schemeClr>
                </a:solidFill>
                <a:effectLst/>
                <a:latin typeface="Arial" panose="020B0604020202020204" pitchFamily="34" charset="0"/>
                <a:ea typeface="Arial" panose="020B0604020202020204" pitchFamily="34" charset="0"/>
              </a:rPr>
              <a:t>Digital </a:t>
            </a:r>
            <a:r>
              <a:rPr lang="de-DE" sz="1100" b="1" i="0" dirty="0" err="1">
                <a:solidFill>
                  <a:schemeClr val="accent1">
                    <a:lumMod val="75000"/>
                  </a:schemeClr>
                </a:solidFill>
                <a:effectLst/>
                <a:latin typeface="Arial" panose="020B0604020202020204" pitchFamily="34" charset="0"/>
                <a:ea typeface="Arial" panose="020B0604020202020204" pitchFamily="34" charset="0"/>
              </a:rPr>
              <a:t>identity</a:t>
            </a:r>
            <a:r>
              <a:rPr lang="de-DE" sz="1100" b="1" i="0" dirty="0">
                <a:solidFill>
                  <a:schemeClr val="accent1">
                    <a:lumMod val="75000"/>
                  </a:schemeClr>
                </a:solidFill>
                <a:effectLst/>
                <a:latin typeface="Arial" panose="020B0604020202020204" pitchFamily="34" charset="0"/>
                <a:ea typeface="Arial" panose="020B0604020202020204" pitchFamily="34" charset="0"/>
              </a:rPr>
              <a:t> and social </a:t>
            </a:r>
            <a:r>
              <a:rPr lang="de-DE" sz="1100" b="1" i="0" dirty="0" err="1">
                <a:solidFill>
                  <a:schemeClr val="accent1">
                    <a:lumMod val="75000"/>
                  </a:schemeClr>
                </a:solidFill>
                <a:effectLst/>
                <a:latin typeface="Arial" panose="020B0604020202020204" pitchFamily="34" charset="0"/>
                <a:ea typeface="Arial" panose="020B0604020202020204" pitchFamily="34" charset="0"/>
              </a:rPr>
              <a:t>comparisons</a:t>
            </a:r>
            <a:endParaRPr lang="de-DE" sz="1100" b="1" i="0" dirty="0">
              <a:solidFill>
                <a:schemeClr val="accent1">
                  <a:lumMod val="75000"/>
                </a:schemeClr>
              </a:solidFill>
              <a:effectLst/>
              <a:latin typeface="Arial" panose="020B0604020202020204" pitchFamily="34" charset="0"/>
              <a:ea typeface="Arial" panose="020B0604020202020204" pitchFamily="34" charset="0"/>
            </a:endParaRPr>
          </a:p>
          <a:p>
            <a:pPr marL="0" indent="0">
              <a:lnSpc>
                <a:spcPct val="115000"/>
              </a:lnSpc>
              <a:buNone/>
            </a:pPr>
            <a:r>
              <a:rPr lang="en-GB" sz="1100" dirty="0">
                <a:effectLst/>
                <a:latin typeface="Arial" panose="020B0604020202020204" pitchFamily="34" charset="0"/>
                <a:ea typeface="Arial" panose="020B0604020202020204" pitchFamily="34" charset="0"/>
              </a:rPr>
              <a:t>On social media, the pressure to maintain a specific digital identity or compare yourself to others can lead to stress and anxiety. This can be particularly pronounced when online life is compared to unrealistic standards or idealized representations.</a:t>
            </a:r>
          </a:p>
          <a:p>
            <a:pPr marL="0" indent="0">
              <a:lnSpc>
                <a:spcPct val="115000"/>
              </a:lnSpc>
              <a:buNone/>
            </a:pPr>
            <a:r>
              <a:rPr lang="en-GB" sz="1100" dirty="0">
                <a:effectLst/>
                <a:latin typeface="Arial" panose="020B0604020202020204" pitchFamily="34" charset="0"/>
                <a:ea typeface="Arial" panose="020B0604020202020204" pitchFamily="34" charset="0"/>
              </a:rPr>
              <a:t>	</a:t>
            </a:r>
            <a:r>
              <a:rPr lang="en-GB" sz="1100" b="1" dirty="0">
                <a:solidFill>
                  <a:schemeClr val="accent1">
                    <a:lumMod val="75000"/>
                  </a:schemeClr>
                </a:solidFill>
                <a:effectLst/>
                <a:latin typeface="Arial" panose="020B0604020202020204" pitchFamily="34" charset="0"/>
                <a:ea typeface="Arial" panose="020B0604020202020204" pitchFamily="34" charset="0"/>
              </a:rPr>
              <a:t>privacy and security concerns</a:t>
            </a:r>
            <a:endParaRPr lang="de-DE" sz="1100" b="1" dirty="0">
              <a:solidFill>
                <a:schemeClr val="accent1">
                  <a:lumMod val="75000"/>
                </a:schemeClr>
              </a:solidFill>
              <a:effectLst/>
              <a:latin typeface="Arial" panose="020B0604020202020204" pitchFamily="34" charset="0"/>
              <a:ea typeface="Arial" panose="020B0604020202020204" pitchFamily="34" charset="0"/>
            </a:endParaRPr>
          </a:p>
          <a:p>
            <a:pPr marL="0" indent="0">
              <a:lnSpc>
                <a:spcPct val="115000"/>
              </a:lnSpc>
              <a:buNone/>
            </a:pPr>
            <a:r>
              <a:rPr lang="en-GB" sz="1100" dirty="0">
                <a:effectLst/>
                <a:latin typeface="Arial" panose="020B0604020202020204" pitchFamily="34" charset="0"/>
                <a:ea typeface="Arial" panose="020B0604020202020204" pitchFamily="34" charset="0"/>
              </a:rPr>
              <a:t>Concerns about personal privacy and security online can also contribute to stress, especially with the increasing threats of cybercrime and data breaches</a:t>
            </a:r>
            <a:endParaRPr lang="de-DE" sz="1100" dirty="0">
              <a:effectLst/>
              <a:latin typeface="Arial" panose="020B0604020202020204" pitchFamily="34" charset="0"/>
              <a:ea typeface="Arial" panose="020B0604020202020204" pitchFamily="34" charset="0"/>
            </a:endParaRPr>
          </a:p>
          <a:p>
            <a:endParaRPr lang="de-DE" dirty="0"/>
          </a:p>
        </p:txBody>
      </p:sp>
      <p:pic>
        <p:nvPicPr>
          <p:cNvPr id="5" name="Picture 2">
            <a:extLst>
              <a:ext uri="{FF2B5EF4-FFF2-40B4-BE49-F238E27FC236}">
                <a16:creationId xmlns:a16="http://schemas.microsoft.com/office/drawing/2014/main" id="{F6553F1C-3B4D-415B-ABE4-36950D4665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93796" y="212027"/>
            <a:ext cx="1876425" cy="600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81182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F4BF8E-5BCA-488D-B311-0C5C5BA86123}"/>
              </a:ext>
            </a:extLst>
          </p:cNvPr>
          <p:cNvSpPr>
            <a:spLocks noGrp="1"/>
          </p:cNvSpPr>
          <p:nvPr>
            <p:ph type="title"/>
          </p:nvPr>
        </p:nvSpPr>
        <p:spPr>
          <a:xfrm>
            <a:off x="1371600" y="685800"/>
            <a:ext cx="9601200" cy="621792"/>
          </a:xfrm>
        </p:spPr>
        <p:txBody>
          <a:bodyPr>
            <a:normAutofit fontScale="90000"/>
          </a:bodyPr>
          <a:lstStyle/>
          <a:p>
            <a:r>
              <a:rPr lang="en-GB" sz="2400" dirty="0">
                <a:effectLst/>
                <a:latin typeface="Arial" panose="020B0604020202020204" pitchFamily="34" charset="0"/>
                <a:ea typeface="Arial" panose="020B0604020202020204" pitchFamily="34" charset="0"/>
              </a:rPr>
              <a:t>Strategies for coping with technostress</a:t>
            </a:r>
            <a:br>
              <a:rPr lang="en-GB" sz="2400" dirty="0">
                <a:effectLst/>
                <a:latin typeface="Arial" panose="020B0604020202020204" pitchFamily="34" charset="0"/>
                <a:ea typeface="Arial" panose="020B0604020202020204" pitchFamily="34" charset="0"/>
              </a:rPr>
            </a:br>
            <a:r>
              <a:rPr lang="en-GB" sz="1600" dirty="0">
                <a:effectLst/>
                <a:latin typeface="Arial" panose="020B0604020202020204" pitchFamily="34" charset="0"/>
                <a:ea typeface="Times New Roman" panose="02020603050405020304" pitchFamily="18" charset="0"/>
                <a:cs typeface="Arial" panose="020B0604020202020204" pitchFamily="34" charset="0"/>
              </a:rPr>
              <a:t>General Strategies: Introduction of general methods for stress management</a:t>
            </a:r>
            <a:br>
              <a:rPr lang="de-DE" sz="5400" dirty="0">
                <a:effectLst/>
                <a:latin typeface="Arial" panose="020B0604020202020204" pitchFamily="34" charset="0"/>
                <a:ea typeface="Arial" panose="020B0604020202020204" pitchFamily="34" charset="0"/>
              </a:rPr>
            </a:br>
            <a:endParaRPr lang="de-DE" sz="5400" dirty="0"/>
          </a:p>
        </p:txBody>
      </p:sp>
      <p:sp>
        <p:nvSpPr>
          <p:cNvPr id="3" name="Inhaltsplatzhalter 2">
            <a:extLst>
              <a:ext uri="{FF2B5EF4-FFF2-40B4-BE49-F238E27FC236}">
                <a16:creationId xmlns:a16="http://schemas.microsoft.com/office/drawing/2014/main" id="{D4805C93-8B41-4C4D-BD53-38F97AB1E23F}"/>
              </a:ext>
            </a:extLst>
          </p:cNvPr>
          <p:cNvSpPr>
            <a:spLocks noGrp="1"/>
          </p:cNvSpPr>
          <p:nvPr>
            <p:ph idx="1"/>
          </p:nvPr>
        </p:nvSpPr>
        <p:spPr>
          <a:xfrm>
            <a:off x="1371600" y="1554480"/>
            <a:ext cx="9601200" cy="4782312"/>
          </a:xfrm>
        </p:spPr>
        <p:txBody>
          <a:bodyPr>
            <a:normAutofit fontScale="25000" lnSpcReduction="20000"/>
          </a:bodyPr>
          <a:lstStyle/>
          <a:p>
            <a:pPr marL="0" indent="0">
              <a:lnSpc>
                <a:spcPct val="115000"/>
              </a:lnSpc>
              <a:buNone/>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General strategies for stress management are essential to maintain well-being and minimize the impact of stress in everyday life. </a:t>
            </a:r>
            <a:r>
              <a:rPr lang="de-DE"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Here </a:t>
            </a:r>
            <a:r>
              <a:rPr lang="de-DE" sz="4400" b="1" dirty="0" err="1">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are</a:t>
            </a:r>
            <a:r>
              <a:rPr lang="de-DE"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 </a:t>
            </a:r>
            <a:r>
              <a:rPr lang="de-DE" sz="4400" b="1" dirty="0" err="1">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some</a:t>
            </a:r>
            <a:r>
              <a:rPr lang="de-DE"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 fundamental </a:t>
            </a:r>
            <a:r>
              <a:rPr lang="de-DE" sz="4400" b="1" dirty="0" err="1">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methods</a:t>
            </a:r>
            <a:r>
              <a:rPr lang="de-DE"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a:t>
            </a:r>
            <a:endParaRPr lang="de-DE" sz="4400" b="1" dirty="0">
              <a:solidFill>
                <a:schemeClr val="accent1">
                  <a:lumMod val="75000"/>
                </a:schemeClr>
              </a:solidFill>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Time Management</a:t>
            </a:r>
            <a:r>
              <a:rPr lang="en-GB" sz="4400" b="1" dirty="0">
                <a:effectLst/>
                <a:latin typeface="Arial" panose="020B0604020202020204" pitchFamily="34" charset="0"/>
                <a:ea typeface="Times New Roman" panose="02020603050405020304" pitchFamily="18" charset="0"/>
                <a:cs typeface="Arial" panose="020B0604020202020204" pitchFamily="34" charset="0"/>
              </a:rPr>
              <a:t>:</a:t>
            </a:r>
            <a:r>
              <a:rPr lang="en-GB" sz="4400" dirty="0">
                <a:effectLst/>
                <a:latin typeface="Arial" panose="020B0604020202020204" pitchFamily="34" charset="0"/>
                <a:ea typeface="Times New Roman" panose="02020603050405020304" pitchFamily="18" charset="0"/>
                <a:cs typeface="Arial" panose="020B0604020202020204" pitchFamily="34" charset="0"/>
              </a:rPr>
              <a:t> Effective time management is crucial to avoid overload and stress. Setting priorities, creating to-do lists, and avoiding procrastination can help structure the day and reduce stress.</a:t>
            </a:r>
            <a:endParaRPr lang="de-DE" sz="4400" dirty="0">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Breaks and Relaxation</a:t>
            </a:r>
            <a:r>
              <a:rPr lang="en-GB" sz="4400" b="1" dirty="0">
                <a:effectLst/>
                <a:latin typeface="Arial" panose="020B0604020202020204" pitchFamily="34" charset="0"/>
                <a:ea typeface="Times New Roman" panose="02020603050405020304" pitchFamily="18" charset="0"/>
                <a:cs typeface="Arial" panose="020B0604020202020204" pitchFamily="34" charset="0"/>
              </a:rPr>
              <a:t>:</a:t>
            </a:r>
            <a:r>
              <a:rPr lang="en-GB" sz="4400" dirty="0">
                <a:effectLst/>
                <a:latin typeface="Arial" panose="020B0604020202020204" pitchFamily="34" charset="0"/>
                <a:ea typeface="Times New Roman" panose="02020603050405020304" pitchFamily="18" charset="0"/>
                <a:cs typeface="Arial" panose="020B0604020202020204" pitchFamily="34" charset="0"/>
              </a:rPr>
              <a:t> Regular breaks during work or study are important to avoid overwhelm. Short walks, relaxation exercises, or simply a few minutes of quiet can help refresh the mind.</a:t>
            </a:r>
            <a:endParaRPr lang="de-DE" sz="4400" dirty="0">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Mindfulness Exercises and Meditation</a:t>
            </a:r>
            <a:r>
              <a:rPr lang="en-GB" sz="4400" b="1" dirty="0">
                <a:effectLst/>
                <a:latin typeface="Arial" panose="020B0604020202020204" pitchFamily="34" charset="0"/>
                <a:ea typeface="Times New Roman" panose="02020603050405020304" pitchFamily="18" charset="0"/>
                <a:cs typeface="Arial" panose="020B0604020202020204" pitchFamily="34" charset="0"/>
              </a:rPr>
              <a:t>:</a:t>
            </a:r>
            <a:r>
              <a:rPr lang="en-GB" sz="4400" dirty="0">
                <a:effectLst/>
                <a:latin typeface="Arial" panose="020B0604020202020204" pitchFamily="34" charset="0"/>
                <a:ea typeface="Times New Roman" panose="02020603050405020304" pitchFamily="18" charset="0"/>
                <a:cs typeface="Arial" panose="020B0604020202020204" pitchFamily="34" charset="0"/>
              </a:rPr>
              <a:t> Mindfulness-based practices like meditation can reduce stress by sharpening awareness of the present moment and breaking negative thought patterns.</a:t>
            </a:r>
            <a:endParaRPr lang="de-DE" sz="4400" dirty="0">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Physical Activity:</a:t>
            </a:r>
            <a:r>
              <a:rPr lang="en-GB" sz="4400"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 </a:t>
            </a:r>
            <a:r>
              <a:rPr lang="en-GB" sz="4400" dirty="0">
                <a:effectLst/>
                <a:latin typeface="Arial" panose="020B0604020202020204" pitchFamily="34" charset="0"/>
                <a:ea typeface="Times New Roman" panose="02020603050405020304" pitchFamily="18" charset="0"/>
                <a:cs typeface="Arial" panose="020B0604020202020204" pitchFamily="34" charset="0"/>
              </a:rPr>
              <a:t>Regular physical activity such as running, swimming, or yoga can effectively reduce stress and improve mood.</a:t>
            </a:r>
            <a:endParaRPr lang="de-DE" sz="4400" dirty="0">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Healthy Nutrition</a:t>
            </a:r>
            <a:r>
              <a:rPr lang="en-GB" sz="4400" b="1" dirty="0">
                <a:effectLst/>
                <a:latin typeface="Arial" panose="020B0604020202020204" pitchFamily="34" charset="0"/>
                <a:ea typeface="Times New Roman" panose="02020603050405020304" pitchFamily="18" charset="0"/>
                <a:cs typeface="Arial" panose="020B0604020202020204" pitchFamily="34" charset="0"/>
              </a:rPr>
              <a:t>:</a:t>
            </a:r>
            <a:r>
              <a:rPr lang="en-GB" sz="4400" dirty="0">
                <a:effectLst/>
                <a:latin typeface="Arial" panose="020B0604020202020204" pitchFamily="34" charset="0"/>
                <a:ea typeface="Times New Roman" panose="02020603050405020304" pitchFamily="18" charset="0"/>
                <a:cs typeface="Arial" panose="020B0604020202020204" pitchFamily="34" charset="0"/>
              </a:rPr>
              <a:t> Balanced nutrition contributes to overall health and well-being. Some foods can even help reduce the body's response to stress.</a:t>
            </a:r>
            <a:endParaRPr lang="de-DE" sz="4400" dirty="0">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Adequate Sleep</a:t>
            </a:r>
            <a:r>
              <a:rPr lang="en-GB" sz="4400" b="1" dirty="0">
                <a:effectLst/>
                <a:latin typeface="Arial" panose="020B0604020202020204" pitchFamily="34" charset="0"/>
                <a:ea typeface="Times New Roman" panose="02020603050405020304" pitchFamily="18" charset="0"/>
                <a:cs typeface="Arial" panose="020B0604020202020204" pitchFamily="34" charset="0"/>
              </a:rPr>
              <a:t>:</a:t>
            </a:r>
            <a:r>
              <a:rPr lang="en-GB" sz="4400" dirty="0">
                <a:effectLst/>
                <a:latin typeface="Arial" panose="020B0604020202020204" pitchFamily="34" charset="0"/>
                <a:ea typeface="Times New Roman" panose="02020603050405020304" pitchFamily="18" charset="0"/>
                <a:cs typeface="Arial" panose="020B0604020202020204" pitchFamily="34" charset="0"/>
              </a:rPr>
              <a:t> Good sleep is crucial for stress management. Consistent bedtime and routine, as well as a sleep-friendly environment, can improve sleep quality.</a:t>
            </a:r>
            <a:endParaRPr lang="de-DE" sz="4400" dirty="0">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Social Support</a:t>
            </a:r>
            <a:r>
              <a:rPr lang="en-GB" sz="4400" b="1" dirty="0">
                <a:effectLst/>
                <a:latin typeface="Arial" panose="020B0604020202020204" pitchFamily="34" charset="0"/>
                <a:ea typeface="Times New Roman" panose="02020603050405020304" pitchFamily="18" charset="0"/>
                <a:cs typeface="Arial" panose="020B0604020202020204" pitchFamily="34" charset="0"/>
              </a:rPr>
              <a:t>:</a:t>
            </a:r>
            <a:r>
              <a:rPr lang="en-GB" sz="4400" dirty="0">
                <a:effectLst/>
                <a:latin typeface="Arial" panose="020B0604020202020204" pitchFamily="34" charset="0"/>
                <a:ea typeface="Times New Roman" panose="02020603050405020304" pitchFamily="18" charset="0"/>
                <a:cs typeface="Arial" panose="020B0604020202020204" pitchFamily="34" charset="0"/>
              </a:rPr>
              <a:t> A strong social network of friends, family, or colleagues can provide emotional support and help alleviate stress.</a:t>
            </a:r>
            <a:endParaRPr lang="de-DE" sz="4400" dirty="0">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Professional Help</a:t>
            </a:r>
            <a:r>
              <a:rPr lang="en-GB" sz="4400" b="1" dirty="0">
                <a:effectLst/>
                <a:latin typeface="Arial" panose="020B0604020202020204" pitchFamily="34" charset="0"/>
                <a:ea typeface="Times New Roman" panose="02020603050405020304" pitchFamily="18" charset="0"/>
                <a:cs typeface="Arial" panose="020B0604020202020204" pitchFamily="34" charset="0"/>
              </a:rPr>
              <a:t>:</a:t>
            </a:r>
            <a:r>
              <a:rPr lang="en-GB" sz="4400" dirty="0">
                <a:effectLst/>
                <a:latin typeface="Arial" panose="020B0604020202020204" pitchFamily="34" charset="0"/>
                <a:ea typeface="Times New Roman" panose="02020603050405020304" pitchFamily="18" charset="0"/>
                <a:cs typeface="Arial" panose="020B0604020202020204" pitchFamily="34" charset="0"/>
              </a:rPr>
              <a:t> In cases of persistent or overwhelming stress, seeking professional help from a psychologist or therapist can be beneficial.</a:t>
            </a:r>
            <a:endParaRPr lang="de-DE" sz="4400" dirty="0">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Hobbies and Interests</a:t>
            </a:r>
            <a:r>
              <a:rPr lang="en-GB" sz="4400" b="1" dirty="0">
                <a:effectLst/>
                <a:latin typeface="Arial" panose="020B0604020202020204" pitchFamily="34" charset="0"/>
                <a:ea typeface="Times New Roman" panose="02020603050405020304" pitchFamily="18" charset="0"/>
                <a:cs typeface="Arial" panose="020B0604020202020204" pitchFamily="34" charset="0"/>
              </a:rPr>
              <a:t>:</a:t>
            </a:r>
            <a:r>
              <a:rPr lang="en-GB" sz="4400" dirty="0">
                <a:effectLst/>
                <a:latin typeface="Arial" panose="020B0604020202020204" pitchFamily="34" charset="0"/>
                <a:ea typeface="Times New Roman" panose="02020603050405020304" pitchFamily="18" charset="0"/>
                <a:cs typeface="Arial" panose="020B0604020202020204" pitchFamily="34" charset="0"/>
              </a:rPr>
              <a:t> Engaging in enjoyable activities or hobbies can be an effective way to distract from work-related stress.</a:t>
            </a:r>
            <a:endParaRPr lang="de-DE" sz="4400" dirty="0">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Setting Boundaries:</a:t>
            </a:r>
            <a:r>
              <a:rPr lang="en-GB" sz="4400"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 </a:t>
            </a:r>
            <a:r>
              <a:rPr lang="en-GB" sz="4400" dirty="0">
                <a:effectLst/>
                <a:latin typeface="Arial" panose="020B0604020202020204" pitchFamily="34" charset="0"/>
                <a:ea typeface="Times New Roman" panose="02020603050405020304" pitchFamily="18" charset="0"/>
                <a:cs typeface="Arial" panose="020B0604020202020204" pitchFamily="34" charset="0"/>
              </a:rPr>
              <a:t>Learning to say no and setting boundaries in professional and personal relationships is crucial to avoid overwhelm.</a:t>
            </a:r>
            <a:endParaRPr lang="en-GB" sz="2800" dirty="0">
              <a:latin typeface="Arial" panose="020B0604020202020204" pitchFamily="34" charset="0"/>
              <a:ea typeface="Times New Roman" panose="02020603050405020304" pitchFamily="18" charset="0"/>
              <a:cs typeface="Arial" panose="020B0604020202020204" pitchFamily="34" charset="0"/>
            </a:endParaRPr>
          </a:p>
          <a:p>
            <a:pPr marL="0" indent="0" algn="ctr">
              <a:lnSpc>
                <a:spcPct val="115000"/>
              </a:lnSpc>
              <a:buNone/>
            </a:pPr>
            <a:endPar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endParaRPr>
          </a:p>
          <a:p>
            <a:pPr marL="0" indent="0" algn="ctr">
              <a:lnSpc>
                <a:spcPct val="115000"/>
              </a:lnSpc>
              <a:buNone/>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The combination of these strategies can help manage stress and improve overall well-being. It's important to find methods that best suit individual needs and lifestyle</a:t>
            </a:r>
            <a:endParaRPr lang="de-DE" sz="4400" b="1" dirty="0">
              <a:solidFill>
                <a:schemeClr val="accent1">
                  <a:lumMod val="75000"/>
                </a:schemeClr>
              </a:solidFill>
              <a:effectLst/>
              <a:latin typeface="Arial" panose="020B0604020202020204" pitchFamily="34" charset="0"/>
              <a:ea typeface="Arial" panose="020B0604020202020204" pitchFamily="34" charset="0"/>
              <a:cs typeface="Arial" panose="020B0604020202020204" pitchFamily="34" charset="0"/>
            </a:endParaRPr>
          </a:p>
          <a:p>
            <a:endParaRPr lang="de-DE" dirty="0"/>
          </a:p>
        </p:txBody>
      </p:sp>
      <p:pic>
        <p:nvPicPr>
          <p:cNvPr id="4" name="Picture 2">
            <a:extLst>
              <a:ext uri="{FF2B5EF4-FFF2-40B4-BE49-F238E27FC236}">
                <a16:creationId xmlns:a16="http://schemas.microsoft.com/office/drawing/2014/main" id="{B0103501-99E4-4C07-943D-3B5250260A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09748" y="330899"/>
            <a:ext cx="1876425" cy="600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20997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D7FE14-FB5A-4F28-A8AD-E388AD0C9E7A}"/>
              </a:ext>
            </a:extLst>
          </p:cNvPr>
          <p:cNvSpPr>
            <a:spLocks noGrp="1"/>
          </p:cNvSpPr>
          <p:nvPr>
            <p:ph type="title"/>
          </p:nvPr>
        </p:nvSpPr>
        <p:spPr>
          <a:xfrm>
            <a:off x="1371600" y="685800"/>
            <a:ext cx="9601200" cy="804672"/>
          </a:xfrm>
        </p:spPr>
        <p:txBody>
          <a:bodyPr/>
          <a:lstStyle/>
          <a:p>
            <a:r>
              <a:rPr kumimoji="0" lang="en-GB" sz="2200" b="0" i="0" u="none" strike="noStrike" kern="1200" cap="none" spc="0" normalizeH="0" baseline="0" noProof="0" dirty="0">
                <a:ln>
                  <a:noFill/>
                </a:ln>
                <a:solidFill>
                  <a:srgbClr val="5E5E5E"/>
                </a:solidFill>
                <a:effectLst/>
                <a:uLnTx/>
                <a:uFillTx/>
                <a:latin typeface="Arial" panose="020B0604020202020204" pitchFamily="34" charset="0"/>
                <a:ea typeface="Arial" panose="020B0604020202020204" pitchFamily="34" charset="0"/>
                <a:cs typeface="+mj-cs"/>
              </a:rPr>
              <a:t>Strategies for coping with technostress</a:t>
            </a:r>
            <a:br>
              <a:rPr kumimoji="0" lang="en-GB" sz="2200" b="0" i="0" u="none" strike="noStrike" kern="1200" cap="none" spc="0" normalizeH="0" baseline="0" noProof="0" dirty="0">
                <a:ln>
                  <a:noFill/>
                </a:ln>
                <a:solidFill>
                  <a:srgbClr val="5E5E5E"/>
                </a:solidFill>
                <a:effectLst/>
                <a:uLnTx/>
                <a:uFillTx/>
                <a:latin typeface="Arial" panose="020B0604020202020204" pitchFamily="34" charset="0"/>
                <a:ea typeface="Arial" panose="020B0604020202020204" pitchFamily="34" charset="0"/>
                <a:cs typeface="+mj-cs"/>
              </a:rPr>
            </a:br>
            <a:r>
              <a:rPr kumimoji="0" lang="en-GB" sz="1400" b="0" i="0" u="none" strike="noStrike" kern="1200" cap="none" spc="0" normalizeH="0" baseline="0" noProof="0" dirty="0">
                <a:ln>
                  <a:noFill/>
                </a:ln>
                <a:solidFill>
                  <a:srgbClr val="5E5E5E"/>
                </a:solidFill>
                <a:effectLst/>
                <a:uLnTx/>
                <a:uFillTx/>
                <a:latin typeface="Arial" panose="020B0604020202020204" pitchFamily="34" charset="0"/>
                <a:ea typeface="Times New Roman" panose="02020603050405020304" pitchFamily="18" charset="0"/>
                <a:cs typeface="Arial" panose="020B0604020202020204" pitchFamily="34" charset="0"/>
              </a:rPr>
              <a:t>General Strategies: Introduction of general methods for stress management</a:t>
            </a:r>
            <a:endParaRPr lang="de-DE" dirty="0"/>
          </a:p>
        </p:txBody>
      </p:sp>
      <p:sp>
        <p:nvSpPr>
          <p:cNvPr id="3" name="Inhaltsplatzhalter 2">
            <a:extLst>
              <a:ext uri="{FF2B5EF4-FFF2-40B4-BE49-F238E27FC236}">
                <a16:creationId xmlns:a16="http://schemas.microsoft.com/office/drawing/2014/main" id="{5B7D0E37-6974-49A0-86E8-3BC7B132FA70}"/>
              </a:ext>
            </a:extLst>
          </p:cNvPr>
          <p:cNvSpPr>
            <a:spLocks noGrp="1"/>
          </p:cNvSpPr>
          <p:nvPr>
            <p:ph idx="1"/>
          </p:nvPr>
        </p:nvSpPr>
        <p:spPr>
          <a:xfrm>
            <a:off x="1371600" y="1490472"/>
            <a:ext cx="9601200" cy="4809744"/>
          </a:xfrm>
        </p:spPr>
        <p:txBody>
          <a:bodyPr>
            <a:normAutofit fontScale="25000" lnSpcReduction="20000"/>
          </a:bodyPr>
          <a:lstStyle/>
          <a:p>
            <a:pPr marL="0" indent="0">
              <a:lnSpc>
                <a:spcPct val="115000"/>
              </a:lnSpc>
              <a:buNone/>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To specifically cope with technostress, various concrete techniques focusing on managing digital technology's impact on daily life can be applied. </a:t>
            </a:r>
            <a:r>
              <a:rPr lang="de-DE"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Here </a:t>
            </a:r>
            <a:r>
              <a:rPr lang="de-DE" sz="4400" b="1" dirty="0" err="1">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are</a:t>
            </a:r>
            <a:r>
              <a:rPr lang="de-DE"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 </a:t>
            </a:r>
            <a:r>
              <a:rPr lang="de-DE" sz="4400" b="1" dirty="0" err="1">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some</a:t>
            </a:r>
            <a:r>
              <a:rPr lang="de-DE"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 </a:t>
            </a:r>
            <a:r>
              <a:rPr lang="de-DE" sz="4400" b="1" dirty="0" err="1">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effective</a:t>
            </a:r>
            <a:r>
              <a:rPr lang="de-DE"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 </a:t>
            </a:r>
            <a:r>
              <a:rPr lang="de-DE" sz="4400" b="1" dirty="0" err="1">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methods</a:t>
            </a:r>
            <a:r>
              <a:rPr lang="de-DE"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a:t>
            </a:r>
            <a:endParaRPr lang="de-DE" sz="4400" b="1" dirty="0">
              <a:solidFill>
                <a:schemeClr val="accent1">
                  <a:lumMod val="75000"/>
                </a:schemeClr>
              </a:solidFill>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Digital Detox:</a:t>
            </a:r>
            <a:r>
              <a:rPr lang="en-GB" sz="4400"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 </a:t>
            </a:r>
            <a:r>
              <a:rPr lang="en-GB" sz="4400" dirty="0">
                <a:effectLst/>
                <a:latin typeface="Arial" panose="020B0604020202020204" pitchFamily="34" charset="0"/>
                <a:ea typeface="Times New Roman" panose="02020603050405020304" pitchFamily="18" charset="0"/>
                <a:cs typeface="Arial" panose="020B0604020202020204" pitchFamily="34" charset="0"/>
              </a:rPr>
              <a:t>Implementing a digital detox involves conscious breaks from digital devices and media. This may include setting specific times of the day or week to stay away from smartphones, computers, and social media, reducing overload and dependence on technology.</a:t>
            </a:r>
            <a:endParaRPr lang="de-DE" sz="4400" dirty="0">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Conscious Use of Digital Media</a:t>
            </a:r>
            <a:r>
              <a:rPr lang="en-GB" sz="4400" b="1" dirty="0">
                <a:effectLst/>
                <a:latin typeface="Arial" panose="020B0604020202020204" pitchFamily="34" charset="0"/>
                <a:ea typeface="Times New Roman" panose="02020603050405020304" pitchFamily="18" charset="0"/>
                <a:cs typeface="Arial" panose="020B0604020202020204" pitchFamily="34" charset="0"/>
              </a:rPr>
              <a:t>:</a:t>
            </a:r>
            <a:r>
              <a:rPr lang="en-GB" sz="4400" dirty="0">
                <a:effectLst/>
                <a:latin typeface="Arial" panose="020B0604020202020204" pitchFamily="34" charset="0"/>
                <a:ea typeface="Times New Roman" panose="02020603050405020304" pitchFamily="18" charset="0"/>
                <a:cs typeface="Arial" panose="020B0604020202020204" pitchFamily="34" charset="0"/>
              </a:rPr>
              <a:t> Instead of passively or habitually using technology, making conscious decisions about when and how digital devices are used is key. This may involve setting specific times for checking emails or social media to avoid constant interruptions.</a:t>
            </a:r>
            <a:endParaRPr lang="de-DE" sz="4400" dirty="0">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Adjust Notification Settings</a:t>
            </a:r>
            <a:r>
              <a:rPr lang="en-GB" sz="4400" b="1" dirty="0">
                <a:effectLst/>
                <a:latin typeface="Arial" panose="020B0604020202020204" pitchFamily="34" charset="0"/>
                <a:ea typeface="Times New Roman" panose="02020603050405020304" pitchFamily="18" charset="0"/>
                <a:cs typeface="Arial" panose="020B0604020202020204" pitchFamily="34" charset="0"/>
              </a:rPr>
              <a:t>:</a:t>
            </a:r>
            <a:r>
              <a:rPr lang="en-GB" sz="4400" dirty="0">
                <a:effectLst/>
                <a:latin typeface="Arial" panose="020B0604020202020204" pitchFamily="34" charset="0"/>
                <a:ea typeface="Times New Roman" panose="02020603050405020304" pitchFamily="18" charset="0"/>
                <a:cs typeface="Arial" panose="020B0604020202020204" pitchFamily="34" charset="0"/>
              </a:rPr>
              <a:t> Reducing or turning off notifications can minimize constant interruptions and distractions, allowing focus on essential tasks without being constantly disturbed by alerts.</a:t>
            </a:r>
            <a:endParaRPr lang="de-DE" sz="4400" dirty="0">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Technology-Free Zones:</a:t>
            </a:r>
            <a:r>
              <a:rPr lang="en-GB" sz="4400"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 </a:t>
            </a:r>
            <a:r>
              <a:rPr lang="en-GB" sz="4400" dirty="0">
                <a:effectLst/>
                <a:latin typeface="Arial" panose="020B0604020202020204" pitchFamily="34" charset="0"/>
                <a:ea typeface="Times New Roman" panose="02020603050405020304" pitchFamily="18" charset="0"/>
                <a:cs typeface="Arial" panose="020B0604020202020204" pitchFamily="34" charset="0"/>
              </a:rPr>
              <a:t>Establishing technology-free areas, such as bedrooms or dining rooms, can help create a healthier balance between the digital and real world, improving the quality of personal interactions.</a:t>
            </a:r>
            <a:endParaRPr lang="de-DE" sz="4400" dirty="0">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Utilizing Time Management Tools</a:t>
            </a:r>
            <a:r>
              <a:rPr lang="en-GB" sz="4400" b="1" dirty="0">
                <a:effectLst/>
                <a:latin typeface="Arial" panose="020B0604020202020204" pitchFamily="34" charset="0"/>
                <a:ea typeface="Times New Roman" panose="02020603050405020304" pitchFamily="18" charset="0"/>
                <a:cs typeface="Arial" panose="020B0604020202020204" pitchFamily="34" charset="0"/>
              </a:rPr>
              <a:t>:</a:t>
            </a:r>
            <a:r>
              <a:rPr lang="en-GB" sz="4400" dirty="0">
                <a:effectLst/>
                <a:latin typeface="Arial" panose="020B0604020202020204" pitchFamily="34" charset="0"/>
                <a:ea typeface="Times New Roman" panose="02020603050405020304" pitchFamily="18" charset="0"/>
                <a:cs typeface="Arial" panose="020B0604020202020204" pitchFamily="34" charset="0"/>
              </a:rPr>
              <a:t> Digital tools like calendar apps, time management apps, or task lists can assist in organizing the effective use of digital technologies and setting priorities.</a:t>
            </a:r>
            <a:endParaRPr lang="de-DE" sz="4400" dirty="0">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Conscious Online </a:t>
            </a:r>
            <a:r>
              <a:rPr lang="en-GB" sz="4400" b="1" dirty="0" err="1">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Behavior</a:t>
            </a:r>
            <a:r>
              <a:rPr lang="en-GB" sz="4400" b="1" dirty="0">
                <a:effectLst/>
                <a:latin typeface="Arial" panose="020B0604020202020204" pitchFamily="34" charset="0"/>
                <a:ea typeface="Times New Roman" panose="02020603050405020304" pitchFamily="18" charset="0"/>
                <a:cs typeface="Arial" panose="020B0604020202020204" pitchFamily="34" charset="0"/>
              </a:rPr>
              <a:t>:</a:t>
            </a:r>
            <a:r>
              <a:rPr lang="en-GB" sz="4400" dirty="0">
                <a:effectLst/>
                <a:latin typeface="Arial" panose="020B0604020202020204" pitchFamily="34" charset="0"/>
                <a:ea typeface="Times New Roman" panose="02020603050405020304" pitchFamily="18" charset="0"/>
                <a:cs typeface="Arial" panose="020B0604020202020204" pitchFamily="34" charset="0"/>
              </a:rPr>
              <a:t> Reflecting on online habits and </a:t>
            </a:r>
            <a:r>
              <a:rPr lang="en-GB" sz="4400" dirty="0" err="1">
                <a:effectLst/>
                <a:latin typeface="Arial" panose="020B0604020202020204" pitchFamily="34" charset="0"/>
                <a:ea typeface="Times New Roman" panose="02020603050405020304" pitchFamily="18" charset="0"/>
                <a:cs typeface="Arial" panose="020B0604020202020204" pitchFamily="34" charset="0"/>
              </a:rPr>
              <a:t>behaviors</a:t>
            </a:r>
            <a:r>
              <a:rPr lang="en-GB" sz="4400" dirty="0">
                <a:effectLst/>
                <a:latin typeface="Arial" panose="020B0604020202020204" pitchFamily="34" charset="0"/>
                <a:ea typeface="Times New Roman" panose="02020603050405020304" pitchFamily="18" charset="0"/>
                <a:cs typeface="Arial" panose="020B0604020202020204" pitchFamily="34" charset="0"/>
              </a:rPr>
              <a:t>, including critically evaluating social media activities, and consciously deciding what content to consume and share.</a:t>
            </a:r>
            <a:endParaRPr lang="de-DE" sz="4400" dirty="0">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Physical Separation from Devices</a:t>
            </a:r>
            <a:r>
              <a:rPr lang="en-GB" sz="4400" b="1" dirty="0">
                <a:effectLst/>
                <a:latin typeface="Arial" panose="020B0604020202020204" pitchFamily="34" charset="0"/>
                <a:ea typeface="Times New Roman" panose="02020603050405020304" pitchFamily="18" charset="0"/>
                <a:cs typeface="Arial" panose="020B0604020202020204" pitchFamily="34" charset="0"/>
              </a:rPr>
              <a:t>:</a:t>
            </a:r>
            <a:r>
              <a:rPr lang="en-GB" sz="4400" dirty="0">
                <a:effectLst/>
                <a:latin typeface="Arial" panose="020B0604020202020204" pitchFamily="34" charset="0"/>
                <a:ea typeface="Times New Roman" panose="02020603050405020304" pitchFamily="18" charset="0"/>
                <a:cs typeface="Arial" panose="020B0604020202020204" pitchFamily="34" charset="0"/>
              </a:rPr>
              <a:t> Physically separating oneself from devices at specific times, such as during important projects or leisure, can improve concentration and reduce technostress.</a:t>
            </a:r>
            <a:endParaRPr lang="de-DE" sz="4400" dirty="0">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Mindfulness Exercises and Relaxation Techniques</a:t>
            </a:r>
            <a:r>
              <a:rPr lang="en-GB" sz="4400" b="1" dirty="0">
                <a:effectLst/>
                <a:latin typeface="Arial" panose="020B0604020202020204" pitchFamily="34" charset="0"/>
                <a:ea typeface="Times New Roman" panose="02020603050405020304" pitchFamily="18" charset="0"/>
                <a:cs typeface="Arial" panose="020B0604020202020204" pitchFamily="34" charset="0"/>
              </a:rPr>
              <a:t>:</a:t>
            </a:r>
            <a:r>
              <a:rPr lang="en-GB" sz="4400" dirty="0">
                <a:effectLst/>
                <a:latin typeface="Arial" panose="020B0604020202020204" pitchFamily="34" charset="0"/>
                <a:ea typeface="Times New Roman" panose="02020603050405020304" pitchFamily="18" charset="0"/>
                <a:cs typeface="Arial" panose="020B0604020202020204" pitchFamily="34" charset="0"/>
              </a:rPr>
              <a:t> Practices like mindfulness meditation or relaxing breathing exercises can help distance oneself from the digital world and alleviate stress.</a:t>
            </a:r>
            <a:endParaRPr lang="de-DE" sz="4400" dirty="0">
              <a:effectLst/>
              <a:latin typeface="Arial" panose="020B0604020202020204" pitchFamily="34" charset="0"/>
              <a:ea typeface="Arial" panose="020B0604020202020204" pitchFamily="34" charset="0"/>
              <a:cs typeface="Arial" panose="020B0604020202020204" pitchFamily="34" charset="0"/>
            </a:endParaRPr>
          </a:p>
          <a:p>
            <a:pPr marL="0" indent="0" algn="ctr">
              <a:lnSpc>
                <a:spcPct val="115000"/>
              </a:lnSpc>
              <a:buNone/>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It's important to experiment with these techniques and adapt them to individual preferences and needs for effective technostress management</a:t>
            </a:r>
            <a:endParaRPr lang="de-DE" sz="4400" b="1" dirty="0">
              <a:solidFill>
                <a:schemeClr val="accent1">
                  <a:lumMod val="75000"/>
                </a:schemeClr>
              </a:solidFill>
              <a:effectLst/>
              <a:latin typeface="Arial" panose="020B0604020202020204" pitchFamily="34" charset="0"/>
              <a:ea typeface="Arial" panose="020B0604020202020204" pitchFamily="34" charset="0"/>
              <a:cs typeface="Arial" panose="020B0604020202020204" pitchFamily="34" charset="0"/>
            </a:endParaRPr>
          </a:p>
          <a:p>
            <a:endParaRPr lang="de-DE" dirty="0"/>
          </a:p>
        </p:txBody>
      </p:sp>
      <p:pic>
        <p:nvPicPr>
          <p:cNvPr id="4" name="Picture 2">
            <a:extLst>
              <a:ext uri="{FF2B5EF4-FFF2-40B4-BE49-F238E27FC236}">
                <a16:creationId xmlns:a16="http://schemas.microsoft.com/office/drawing/2014/main" id="{DBE9085B-C460-481E-8F9A-257D839FAD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09748" y="330899"/>
            <a:ext cx="1876425" cy="600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0819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BE581E-E6E1-4141-BB9E-D0B84068BD0E}"/>
              </a:ext>
            </a:extLst>
          </p:cNvPr>
          <p:cNvSpPr>
            <a:spLocks noGrp="1"/>
          </p:cNvSpPr>
          <p:nvPr>
            <p:ph type="title"/>
          </p:nvPr>
        </p:nvSpPr>
        <p:spPr/>
        <p:txBody>
          <a:bodyPr/>
          <a:lstStyle/>
          <a:p>
            <a:r>
              <a:rPr lang="de-DE" dirty="0"/>
              <a:t>Index</a:t>
            </a:r>
          </a:p>
        </p:txBody>
      </p:sp>
      <p:sp>
        <p:nvSpPr>
          <p:cNvPr id="3" name="Inhaltsplatzhalter 2">
            <a:extLst>
              <a:ext uri="{FF2B5EF4-FFF2-40B4-BE49-F238E27FC236}">
                <a16:creationId xmlns:a16="http://schemas.microsoft.com/office/drawing/2014/main" id="{3034856F-9127-47EE-9086-28916A6AD374}"/>
              </a:ext>
            </a:extLst>
          </p:cNvPr>
          <p:cNvSpPr>
            <a:spLocks noGrp="1"/>
          </p:cNvSpPr>
          <p:nvPr>
            <p:ph idx="1"/>
          </p:nvPr>
        </p:nvSpPr>
        <p:spPr>
          <a:xfrm>
            <a:off x="1371600" y="1536192"/>
            <a:ext cx="9601200" cy="4331208"/>
          </a:xfrm>
        </p:spPr>
        <p:txBody>
          <a:bodyPr>
            <a:normAutofit fontScale="92500" lnSpcReduction="10000"/>
          </a:bodyPr>
          <a:lstStyle/>
          <a:p>
            <a:r>
              <a:rPr lang="en-GB" sz="2000" dirty="0">
                <a:effectLst/>
                <a:latin typeface="Arial" panose="020B0604020202020204" pitchFamily="34" charset="0"/>
                <a:ea typeface="Arial" panose="020B0604020202020204" pitchFamily="34" charset="0"/>
              </a:rPr>
              <a:t>What is online communication?</a:t>
            </a:r>
          </a:p>
          <a:p>
            <a:r>
              <a:rPr lang="en-GB" sz="2000" dirty="0">
                <a:effectLst/>
                <a:latin typeface="Arial" panose="020B0604020202020204" pitchFamily="34" charset="0"/>
                <a:ea typeface="Arial" panose="020B0604020202020204" pitchFamily="34" charset="0"/>
              </a:rPr>
              <a:t>Different forms of online communication </a:t>
            </a:r>
          </a:p>
          <a:p>
            <a:r>
              <a:rPr lang="en-GB" sz="2000" dirty="0">
                <a:effectLst/>
                <a:latin typeface="Arial" panose="020B0604020202020204" pitchFamily="34" charset="0"/>
                <a:ea typeface="Arial" panose="020B0604020202020204" pitchFamily="34" charset="0"/>
              </a:rPr>
              <a:t>Advantages and challenges of online communication</a:t>
            </a:r>
          </a:p>
          <a:p>
            <a:r>
              <a:rPr lang="en-GB" sz="2000" dirty="0">
                <a:effectLst/>
                <a:latin typeface="Arial" panose="020B0604020202020204" pitchFamily="34" charset="0"/>
                <a:ea typeface="Arial" panose="020B0604020202020204" pitchFamily="34" charset="0"/>
              </a:rPr>
              <a:t>Technostress – What is it?</a:t>
            </a:r>
          </a:p>
          <a:p>
            <a:r>
              <a:rPr lang="en-GB" sz="2000" dirty="0">
                <a:effectLst/>
                <a:latin typeface="Arial" panose="020B0604020202020204" pitchFamily="34" charset="0"/>
                <a:ea typeface="Arial" panose="020B0604020202020204" pitchFamily="34" charset="0"/>
              </a:rPr>
              <a:t>Causes of technostress in online communication</a:t>
            </a:r>
          </a:p>
          <a:p>
            <a:r>
              <a:rPr lang="en-GB" sz="2000" dirty="0">
                <a:effectLst/>
                <a:latin typeface="Arial" panose="020B0604020202020204" pitchFamily="34" charset="0"/>
                <a:ea typeface="Arial" panose="020B0604020202020204" pitchFamily="34" charset="0"/>
              </a:rPr>
              <a:t>Examples of technostress situations</a:t>
            </a:r>
            <a:endParaRPr lang="en-GB" dirty="0">
              <a:latin typeface="Arial" panose="020B0604020202020204" pitchFamily="34" charset="0"/>
              <a:ea typeface="Arial" panose="020B0604020202020204" pitchFamily="34" charset="0"/>
            </a:endParaRPr>
          </a:p>
          <a:p>
            <a:r>
              <a:rPr lang="en-GB" dirty="0">
                <a:latin typeface="Arial" panose="020B0604020202020204" pitchFamily="34" charset="0"/>
              </a:rPr>
              <a:t>Impact of Technostress</a:t>
            </a:r>
          </a:p>
          <a:p>
            <a:r>
              <a:rPr lang="en-GB" sz="2000" dirty="0">
                <a:solidFill>
                  <a:srgbClr val="434343"/>
                </a:solidFill>
                <a:effectLst/>
                <a:latin typeface="Arial" panose="020B0604020202020204" pitchFamily="34" charset="0"/>
              </a:rPr>
              <a:t>Technostress through online communication and social interaction</a:t>
            </a:r>
          </a:p>
          <a:p>
            <a:r>
              <a:rPr lang="en-GB" dirty="0">
                <a:solidFill>
                  <a:srgbClr val="434343"/>
                </a:solidFill>
                <a:latin typeface="Arial" panose="020B0604020202020204" pitchFamily="34" charset="0"/>
              </a:rPr>
              <a:t>Case studies</a:t>
            </a:r>
          </a:p>
          <a:p>
            <a:r>
              <a:rPr lang="en-GB" sz="2000" dirty="0">
                <a:effectLst/>
                <a:latin typeface="Arial" panose="020B0604020202020204" pitchFamily="34" charset="0"/>
                <a:ea typeface="Arial" panose="020B0604020202020204" pitchFamily="34" charset="0"/>
              </a:rPr>
              <a:t>Strategies for coping with technostress</a:t>
            </a:r>
          </a:p>
          <a:p>
            <a:r>
              <a:rPr lang="de-DE" sz="2000" dirty="0" err="1">
                <a:effectLst/>
                <a:latin typeface="Arial" panose="020B0604020202020204" pitchFamily="34" charset="0"/>
                <a:ea typeface="Arial" panose="020B0604020202020204" pitchFamily="34" charset="0"/>
                <a:cs typeface="Arial" panose="020B0604020202020204" pitchFamily="34" charset="0"/>
              </a:rPr>
              <a:t>Enhancing</a:t>
            </a:r>
            <a:r>
              <a:rPr lang="de-DE" sz="2000" dirty="0">
                <a:effectLst/>
                <a:latin typeface="Arial" panose="020B0604020202020204" pitchFamily="34" charset="0"/>
                <a:ea typeface="Arial" panose="020B0604020202020204" pitchFamily="34" charset="0"/>
                <a:cs typeface="Arial" panose="020B0604020202020204" pitchFamily="34" charset="0"/>
              </a:rPr>
              <a:t> Online Communication</a:t>
            </a:r>
            <a:endParaRPr lang="en-GB" sz="2000" dirty="0">
              <a:effectLst/>
              <a:latin typeface="Arial" panose="020B0604020202020204" pitchFamily="34" charset="0"/>
              <a:ea typeface="Arial" panose="020B0604020202020204" pitchFamily="34" charset="0"/>
            </a:endParaRPr>
          </a:p>
          <a:p>
            <a:endParaRPr lang="en-GB" dirty="0">
              <a:solidFill>
                <a:srgbClr val="434343"/>
              </a:solidFill>
              <a:latin typeface="Arial" panose="020B0604020202020204" pitchFamily="34" charset="0"/>
            </a:endParaRPr>
          </a:p>
          <a:p>
            <a:endParaRPr lang="de-DE" dirty="0"/>
          </a:p>
        </p:txBody>
      </p:sp>
      <p:pic>
        <p:nvPicPr>
          <p:cNvPr id="4" name="Picture 2">
            <a:extLst>
              <a:ext uri="{FF2B5EF4-FFF2-40B4-BE49-F238E27FC236}">
                <a16:creationId xmlns:a16="http://schemas.microsoft.com/office/drawing/2014/main" id="{566833B6-A221-4D83-AF7E-30503C0D95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09748" y="330899"/>
            <a:ext cx="1876425" cy="600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12800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C9097F-E883-4A96-81F3-EBCCBC1D64F0}"/>
              </a:ext>
            </a:extLst>
          </p:cNvPr>
          <p:cNvSpPr>
            <a:spLocks noGrp="1"/>
          </p:cNvSpPr>
          <p:nvPr>
            <p:ph type="title"/>
          </p:nvPr>
        </p:nvSpPr>
        <p:spPr>
          <a:xfrm>
            <a:off x="1371600" y="685800"/>
            <a:ext cx="9601200" cy="960120"/>
          </a:xfrm>
        </p:spPr>
        <p:txBody>
          <a:bodyPr>
            <a:normAutofit fontScale="90000"/>
          </a:bodyPr>
          <a:lstStyle/>
          <a:p>
            <a:r>
              <a:rPr lang="de-DE" sz="2400" dirty="0" err="1">
                <a:effectLst/>
                <a:latin typeface="Arial" panose="020B0604020202020204" pitchFamily="34" charset="0"/>
                <a:ea typeface="Arial" panose="020B0604020202020204" pitchFamily="34" charset="0"/>
                <a:cs typeface="Arial" panose="020B0604020202020204" pitchFamily="34" charset="0"/>
              </a:rPr>
              <a:t>Enhancing</a:t>
            </a:r>
            <a:r>
              <a:rPr lang="de-DE" sz="2400" dirty="0">
                <a:effectLst/>
                <a:latin typeface="Arial" panose="020B0604020202020204" pitchFamily="34" charset="0"/>
                <a:ea typeface="Arial" panose="020B0604020202020204" pitchFamily="34" charset="0"/>
                <a:cs typeface="Arial" panose="020B0604020202020204" pitchFamily="34" charset="0"/>
              </a:rPr>
              <a:t> Online Communication</a:t>
            </a:r>
            <a:br>
              <a:rPr lang="de-DE" sz="1800" dirty="0">
                <a:effectLst/>
                <a:latin typeface="Arial" panose="020B0604020202020204" pitchFamily="34" charset="0"/>
                <a:ea typeface="Arial" panose="020B0604020202020204" pitchFamily="34" charset="0"/>
                <a:cs typeface="Arial" panose="020B0604020202020204" pitchFamily="34" charset="0"/>
              </a:rPr>
            </a:br>
            <a:r>
              <a:rPr lang="en-GB" sz="1400" dirty="0">
                <a:effectLst/>
                <a:latin typeface="Arial" panose="020B0604020202020204" pitchFamily="34" charset="0"/>
                <a:ea typeface="Times New Roman" panose="02020603050405020304" pitchFamily="18" charset="0"/>
                <a:cs typeface="Arial" panose="020B0604020202020204" pitchFamily="34" charset="0"/>
              </a:rPr>
              <a:t>Methods to make online communication more empathetic and effective</a:t>
            </a:r>
            <a:br>
              <a:rPr lang="de-DE" sz="1800" dirty="0">
                <a:effectLst/>
                <a:latin typeface="Arial" panose="020B0604020202020204" pitchFamily="34" charset="0"/>
                <a:ea typeface="Arial" panose="020B0604020202020204" pitchFamily="34" charset="0"/>
              </a:rPr>
            </a:br>
            <a:endParaRPr lang="de-DE" dirty="0"/>
          </a:p>
        </p:txBody>
      </p:sp>
      <p:sp>
        <p:nvSpPr>
          <p:cNvPr id="3" name="Inhaltsplatzhalter 2">
            <a:extLst>
              <a:ext uri="{FF2B5EF4-FFF2-40B4-BE49-F238E27FC236}">
                <a16:creationId xmlns:a16="http://schemas.microsoft.com/office/drawing/2014/main" id="{F4660EEB-8829-4134-863E-C06E7A93C059}"/>
              </a:ext>
            </a:extLst>
          </p:cNvPr>
          <p:cNvSpPr>
            <a:spLocks noGrp="1"/>
          </p:cNvSpPr>
          <p:nvPr>
            <p:ph idx="1"/>
          </p:nvPr>
        </p:nvSpPr>
        <p:spPr>
          <a:xfrm>
            <a:off x="1371600" y="1517904"/>
            <a:ext cx="9601200" cy="4727448"/>
          </a:xfrm>
        </p:spPr>
        <p:txBody>
          <a:bodyPr>
            <a:normAutofit fontScale="25000" lnSpcReduction="20000"/>
          </a:bodyPr>
          <a:lstStyle/>
          <a:p>
            <a:pPr marL="0" indent="0">
              <a:lnSpc>
                <a:spcPct val="115000"/>
              </a:lnSpc>
              <a:buNone/>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Empathic and effective communication is particularly important in the online world where the absence of nonverbal cues can lead to misunderstandings and conflicts. Here are some methods to make online communication more empathetic and effective:</a:t>
            </a:r>
            <a:endParaRPr lang="de-DE" sz="4400" b="1" dirty="0">
              <a:solidFill>
                <a:schemeClr val="accent1">
                  <a:lumMod val="75000"/>
                </a:schemeClr>
              </a:solidFill>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Active Listening</a:t>
            </a:r>
            <a:r>
              <a:rPr lang="en-GB" sz="4400" b="1" dirty="0">
                <a:effectLst/>
                <a:latin typeface="Arial" panose="020B0604020202020204" pitchFamily="34" charset="0"/>
                <a:ea typeface="Times New Roman" panose="02020603050405020304" pitchFamily="18" charset="0"/>
                <a:cs typeface="Arial" panose="020B0604020202020204" pitchFamily="34" charset="0"/>
              </a:rPr>
              <a:t>:</a:t>
            </a:r>
            <a:r>
              <a:rPr lang="en-GB" sz="4400" dirty="0">
                <a:effectLst/>
                <a:latin typeface="Arial" panose="020B0604020202020204" pitchFamily="34" charset="0"/>
                <a:ea typeface="Times New Roman" panose="02020603050405020304" pitchFamily="18" charset="0"/>
                <a:cs typeface="Arial" panose="020B0604020202020204" pitchFamily="34" charset="0"/>
              </a:rPr>
              <a:t> Even in digital communication, active listening or reading is crucial. This involves fully engaging with what is read or heard, asking questions, and showing interest to understand, not just to respond.</a:t>
            </a:r>
            <a:endParaRPr lang="de-DE" sz="4400" dirty="0">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Clear and Thoughtful Communication</a:t>
            </a:r>
            <a:r>
              <a:rPr lang="en-GB" sz="4400" b="1" dirty="0">
                <a:effectLst/>
                <a:latin typeface="Arial" panose="020B0604020202020204" pitchFamily="34" charset="0"/>
                <a:ea typeface="Times New Roman" panose="02020603050405020304" pitchFamily="18" charset="0"/>
                <a:cs typeface="Arial" panose="020B0604020202020204" pitchFamily="34" charset="0"/>
              </a:rPr>
              <a:t>:</a:t>
            </a:r>
            <a:r>
              <a:rPr lang="en-GB" sz="4400" dirty="0">
                <a:effectLst/>
                <a:latin typeface="Arial" panose="020B0604020202020204" pitchFamily="34" charset="0"/>
                <a:ea typeface="Times New Roman" panose="02020603050405020304" pitchFamily="18" charset="0"/>
                <a:cs typeface="Arial" panose="020B0604020202020204" pitchFamily="34" charset="0"/>
              </a:rPr>
              <a:t> Avoid ambiguities in text messages and emails. Be as clear and precise as possible to prevent misunderstandings. </a:t>
            </a:r>
            <a:r>
              <a:rPr lang="de-DE" sz="4400" dirty="0" err="1">
                <a:effectLst/>
                <a:latin typeface="Arial" panose="020B0604020202020204" pitchFamily="34" charset="0"/>
                <a:ea typeface="Times New Roman" panose="02020603050405020304" pitchFamily="18" charset="0"/>
                <a:cs typeface="Arial" panose="020B0604020202020204" pitchFamily="34" charset="0"/>
              </a:rPr>
              <a:t>Consider</a:t>
            </a:r>
            <a:r>
              <a:rPr lang="de-DE" sz="4400" dirty="0">
                <a:effectLst/>
                <a:latin typeface="Arial" panose="020B0604020202020204" pitchFamily="34" charset="0"/>
                <a:ea typeface="Times New Roman" panose="02020603050405020304" pitchFamily="18" charset="0"/>
                <a:cs typeface="Arial" panose="020B0604020202020204" pitchFamily="34" charset="0"/>
              </a:rPr>
              <a:t> </a:t>
            </a:r>
            <a:r>
              <a:rPr lang="de-DE" sz="4400" dirty="0" err="1">
                <a:effectLst/>
                <a:latin typeface="Arial" panose="020B0604020202020204" pitchFamily="34" charset="0"/>
                <a:ea typeface="Times New Roman" panose="02020603050405020304" pitchFamily="18" charset="0"/>
                <a:cs typeface="Arial" panose="020B0604020202020204" pitchFamily="34" charset="0"/>
              </a:rPr>
              <a:t>how</a:t>
            </a:r>
            <a:r>
              <a:rPr lang="de-DE" sz="4400" dirty="0">
                <a:effectLst/>
                <a:latin typeface="Arial" panose="020B0604020202020204" pitchFamily="34" charset="0"/>
                <a:ea typeface="Times New Roman" panose="02020603050405020304" pitchFamily="18" charset="0"/>
                <a:cs typeface="Arial" panose="020B0604020202020204" pitchFamily="34" charset="0"/>
              </a:rPr>
              <a:t> </a:t>
            </a:r>
            <a:r>
              <a:rPr lang="de-DE" sz="4400" dirty="0" err="1">
                <a:effectLst/>
                <a:latin typeface="Arial" panose="020B0604020202020204" pitchFamily="34" charset="0"/>
                <a:ea typeface="Times New Roman" panose="02020603050405020304" pitchFamily="18" charset="0"/>
                <a:cs typeface="Arial" panose="020B0604020202020204" pitchFamily="34" charset="0"/>
              </a:rPr>
              <a:t>your</a:t>
            </a:r>
            <a:r>
              <a:rPr lang="de-DE" sz="4400" dirty="0">
                <a:effectLst/>
                <a:latin typeface="Arial" panose="020B0604020202020204" pitchFamily="34" charset="0"/>
                <a:ea typeface="Times New Roman" panose="02020603050405020304" pitchFamily="18" charset="0"/>
                <a:cs typeface="Arial" panose="020B0604020202020204" pitchFamily="34" charset="0"/>
              </a:rPr>
              <a:t> </a:t>
            </a:r>
            <a:r>
              <a:rPr lang="de-DE" sz="4400" dirty="0" err="1">
                <a:effectLst/>
                <a:latin typeface="Arial" panose="020B0604020202020204" pitchFamily="34" charset="0"/>
                <a:ea typeface="Times New Roman" panose="02020603050405020304" pitchFamily="18" charset="0"/>
                <a:cs typeface="Arial" panose="020B0604020202020204" pitchFamily="34" charset="0"/>
              </a:rPr>
              <a:t>words</a:t>
            </a:r>
            <a:r>
              <a:rPr lang="de-DE" sz="4400" dirty="0">
                <a:effectLst/>
                <a:latin typeface="Arial" panose="020B0604020202020204" pitchFamily="34" charset="0"/>
                <a:ea typeface="Times New Roman" panose="02020603050405020304" pitchFamily="18" charset="0"/>
                <a:cs typeface="Arial" panose="020B0604020202020204" pitchFamily="34" charset="0"/>
              </a:rPr>
              <a:t> </a:t>
            </a:r>
            <a:r>
              <a:rPr lang="de-DE" sz="4400" dirty="0" err="1">
                <a:effectLst/>
                <a:latin typeface="Arial" panose="020B0604020202020204" pitchFamily="34" charset="0"/>
                <a:ea typeface="Times New Roman" panose="02020603050405020304" pitchFamily="18" charset="0"/>
                <a:cs typeface="Arial" panose="020B0604020202020204" pitchFamily="34" charset="0"/>
              </a:rPr>
              <a:t>could</a:t>
            </a:r>
            <a:r>
              <a:rPr lang="de-DE" sz="4400" dirty="0">
                <a:effectLst/>
                <a:latin typeface="Arial" panose="020B0604020202020204" pitchFamily="34" charset="0"/>
                <a:ea typeface="Times New Roman" panose="02020603050405020304" pitchFamily="18" charset="0"/>
                <a:cs typeface="Arial" panose="020B0604020202020204" pitchFamily="34" charset="0"/>
              </a:rPr>
              <a:t> </a:t>
            </a:r>
            <a:r>
              <a:rPr lang="de-DE" sz="4400" dirty="0" err="1">
                <a:effectLst/>
                <a:latin typeface="Arial" panose="020B0604020202020204" pitchFamily="34" charset="0"/>
                <a:ea typeface="Times New Roman" panose="02020603050405020304" pitchFamily="18" charset="0"/>
                <a:cs typeface="Arial" panose="020B0604020202020204" pitchFamily="34" charset="0"/>
              </a:rPr>
              <a:t>be</a:t>
            </a:r>
            <a:r>
              <a:rPr lang="de-DE" sz="4400" dirty="0">
                <a:effectLst/>
                <a:latin typeface="Arial" panose="020B0604020202020204" pitchFamily="34" charset="0"/>
                <a:ea typeface="Times New Roman" panose="02020603050405020304" pitchFamily="18" charset="0"/>
                <a:cs typeface="Arial" panose="020B0604020202020204" pitchFamily="34" charset="0"/>
              </a:rPr>
              <a:t> </a:t>
            </a:r>
            <a:r>
              <a:rPr lang="de-DE" sz="4400" dirty="0" err="1">
                <a:effectLst/>
                <a:latin typeface="Arial" panose="020B0604020202020204" pitchFamily="34" charset="0"/>
                <a:ea typeface="Times New Roman" panose="02020603050405020304" pitchFamily="18" charset="0"/>
                <a:cs typeface="Arial" panose="020B0604020202020204" pitchFamily="34" charset="0"/>
              </a:rPr>
              <a:t>interpreted</a:t>
            </a:r>
            <a:r>
              <a:rPr lang="de-DE" sz="4400" dirty="0">
                <a:effectLst/>
                <a:latin typeface="Arial" panose="020B0604020202020204" pitchFamily="34" charset="0"/>
                <a:ea typeface="Times New Roman" panose="02020603050405020304" pitchFamily="18" charset="0"/>
                <a:cs typeface="Arial" panose="020B0604020202020204" pitchFamily="34" charset="0"/>
              </a:rPr>
              <a:t> </a:t>
            </a:r>
            <a:r>
              <a:rPr lang="de-DE" sz="4400" dirty="0" err="1">
                <a:effectLst/>
                <a:latin typeface="Arial" panose="020B0604020202020204" pitchFamily="34" charset="0"/>
                <a:ea typeface="Times New Roman" panose="02020603050405020304" pitchFamily="18" charset="0"/>
                <a:cs typeface="Arial" panose="020B0604020202020204" pitchFamily="34" charset="0"/>
              </a:rPr>
              <a:t>by</a:t>
            </a:r>
            <a:r>
              <a:rPr lang="de-DE" sz="4400" dirty="0">
                <a:effectLst/>
                <a:latin typeface="Arial" panose="020B0604020202020204" pitchFamily="34" charset="0"/>
                <a:ea typeface="Times New Roman" panose="02020603050405020304" pitchFamily="18" charset="0"/>
                <a:cs typeface="Arial" panose="020B0604020202020204" pitchFamily="34" charset="0"/>
              </a:rPr>
              <a:t> </a:t>
            </a:r>
            <a:r>
              <a:rPr lang="de-DE" sz="4400" dirty="0" err="1">
                <a:effectLst/>
                <a:latin typeface="Arial" panose="020B0604020202020204" pitchFamily="34" charset="0"/>
                <a:ea typeface="Times New Roman" panose="02020603050405020304" pitchFamily="18" charset="0"/>
                <a:cs typeface="Arial" panose="020B0604020202020204" pitchFamily="34" charset="0"/>
              </a:rPr>
              <a:t>others</a:t>
            </a:r>
            <a:r>
              <a:rPr lang="de-DE" sz="4400" dirty="0">
                <a:effectLst/>
                <a:latin typeface="Arial" panose="020B0604020202020204" pitchFamily="34" charset="0"/>
                <a:ea typeface="Times New Roman" panose="02020603050405020304" pitchFamily="18" charset="0"/>
                <a:cs typeface="Arial" panose="020B0604020202020204" pitchFamily="34" charset="0"/>
              </a:rPr>
              <a:t>.</a:t>
            </a:r>
            <a:endParaRPr lang="de-DE" sz="4400" dirty="0">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Emotional Intelligence</a:t>
            </a:r>
            <a:r>
              <a:rPr lang="en-GB" sz="4400" b="1" dirty="0">
                <a:effectLst/>
                <a:latin typeface="Arial" panose="020B0604020202020204" pitchFamily="34" charset="0"/>
                <a:ea typeface="Times New Roman" panose="02020603050405020304" pitchFamily="18" charset="0"/>
                <a:cs typeface="Arial" panose="020B0604020202020204" pitchFamily="34" charset="0"/>
              </a:rPr>
              <a:t>:</a:t>
            </a:r>
            <a:r>
              <a:rPr lang="en-GB" sz="4400" dirty="0">
                <a:effectLst/>
                <a:latin typeface="Arial" panose="020B0604020202020204" pitchFamily="34" charset="0"/>
                <a:ea typeface="Times New Roman" panose="02020603050405020304" pitchFamily="18" charset="0"/>
                <a:cs typeface="Arial" panose="020B0604020202020204" pitchFamily="34" charset="0"/>
              </a:rPr>
              <a:t> Try to understand and respond to the emotional state of the person you are communicating with. This can be achieved through attentive reading between the lines or asking about their well-being.</a:t>
            </a:r>
            <a:endParaRPr lang="de-DE" sz="4400" dirty="0">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Use of Emojis and Emoticons</a:t>
            </a:r>
            <a:r>
              <a:rPr lang="en-GB" sz="4400" b="1" dirty="0">
                <a:effectLst/>
                <a:latin typeface="Arial" panose="020B0604020202020204" pitchFamily="34" charset="0"/>
                <a:ea typeface="Times New Roman" panose="02020603050405020304" pitchFamily="18" charset="0"/>
                <a:cs typeface="Arial" panose="020B0604020202020204" pitchFamily="34" charset="0"/>
              </a:rPr>
              <a:t>:</a:t>
            </a:r>
            <a:r>
              <a:rPr lang="en-GB" sz="4400" dirty="0">
                <a:effectLst/>
                <a:latin typeface="Arial" panose="020B0604020202020204" pitchFamily="34" charset="0"/>
                <a:ea typeface="Times New Roman" panose="02020603050405020304" pitchFamily="18" charset="0"/>
                <a:cs typeface="Arial" panose="020B0604020202020204" pitchFamily="34" charset="0"/>
              </a:rPr>
              <a:t> In text messages, emojis and emoticons can help convey emotional tone and reduce misunderstandings.</a:t>
            </a:r>
            <a:endParaRPr lang="de-DE" sz="4400" dirty="0">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Respect Boundaries</a:t>
            </a:r>
            <a:r>
              <a:rPr lang="en-GB" sz="4400" b="1" dirty="0">
                <a:effectLst/>
                <a:latin typeface="Arial" panose="020B0604020202020204" pitchFamily="34" charset="0"/>
                <a:ea typeface="Times New Roman" panose="02020603050405020304" pitchFamily="18" charset="0"/>
                <a:cs typeface="Arial" panose="020B0604020202020204" pitchFamily="34" charset="0"/>
              </a:rPr>
              <a:t>:</a:t>
            </a:r>
            <a:r>
              <a:rPr lang="en-GB" sz="4400" dirty="0">
                <a:effectLst/>
                <a:latin typeface="Arial" panose="020B0604020202020204" pitchFamily="34" charset="0"/>
                <a:ea typeface="Times New Roman" panose="02020603050405020304" pitchFamily="18" charset="0"/>
                <a:cs typeface="Arial" panose="020B0604020202020204" pitchFamily="34" charset="0"/>
              </a:rPr>
              <a:t> Be mindful of online availability and the boundaries of others. Respect when someone needs time to respond and avoid pressure.</a:t>
            </a:r>
            <a:endParaRPr lang="de-DE" sz="4400" dirty="0">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Personal Address</a:t>
            </a:r>
            <a:r>
              <a:rPr lang="en-GB" sz="4400" b="1" dirty="0">
                <a:effectLst/>
                <a:latin typeface="Arial" panose="020B0604020202020204" pitchFamily="34" charset="0"/>
                <a:ea typeface="Times New Roman" panose="02020603050405020304" pitchFamily="18" charset="0"/>
                <a:cs typeface="Arial" panose="020B0604020202020204" pitchFamily="34" charset="0"/>
              </a:rPr>
              <a:t>:</a:t>
            </a:r>
            <a:r>
              <a:rPr lang="en-GB" sz="4400" dirty="0">
                <a:effectLst/>
                <a:latin typeface="Arial" panose="020B0604020202020204" pitchFamily="34" charset="0"/>
                <a:ea typeface="Times New Roman" panose="02020603050405020304" pitchFamily="18" charset="0"/>
                <a:cs typeface="Arial" panose="020B0604020202020204" pitchFamily="34" charset="0"/>
              </a:rPr>
              <a:t> Personalize your messages by using the person's name and referring to individual interests or past conversations.</a:t>
            </a:r>
            <a:endParaRPr lang="de-DE" sz="4400" dirty="0">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Reassurance and Confirmation</a:t>
            </a:r>
            <a:r>
              <a:rPr lang="en-GB" sz="4400" b="1" dirty="0">
                <a:effectLst/>
                <a:latin typeface="Arial" panose="020B0604020202020204" pitchFamily="34" charset="0"/>
                <a:ea typeface="Times New Roman" panose="02020603050405020304" pitchFamily="18" charset="0"/>
                <a:cs typeface="Arial" panose="020B0604020202020204" pitchFamily="34" charset="0"/>
              </a:rPr>
              <a:t>:</a:t>
            </a:r>
            <a:r>
              <a:rPr lang="en-GB" sz="4400" dirty="0">
                <a:effectLst/>
                <a:latin typeface="Arial" panose="020B0604020202020204" pitchFamily="34" charset="0"/>
                <a:ea typeface="Times New Roman" panose="02020603050405020304" pitchFamily="18" charset="0"/>
                <a:cs typeface="Arial" panose="020B0604020202020204" pitchFamily="34" charset="0"/>
              </a:rPr>
              <a:t> Offer reassurance and confirmation, especially in difficult or emotional conversations. A simple "I understand how you feel" can go a long way.</a:t>
            </a:r>
            <a:endParaRPr lang="de-DE" sz="4400" dirty="0">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Invitation to Dialogue</a:t>
            </a:r>
            <a:r>
              <a:rPr lang="en-GB" sz="4400" b="1" dirty="0">
                <a:effectLst/>
                <a:latin typeface="Arial" panose="020B0604020202020204" pitchFamily="34" charset="0"/>
                <a:ea typeface="Times New Roman" panose="02020603050405020304" pitchFamily="18" charset="0"/>
                <a:cs typeface="Arial" panose="020B0604020202020204" pitchFamily="34" charset="0"/>
              </a:rPr>
              <a:t>:</a:t>
            </a:r>
            <a:r>
              <a:rPr lang="en-GB" sz="4400" dirty="0">
                <a:effectLst/>
                <a:latin typeface="Arial" panose="020B0604020202020204" pitchFamily="34" charset="0"/>
                <a:ea typeface="Times New Roman" panose="02020603050405020304" pitchFamily="18" charset="0"/>
                <a:cs typeface="Arial" panose="020B0604020202020204" pitchFamily="34" charset="0"/>
              </a:rPr>
              <a:t> Encourage open and honest dialogue. Pose open-ended questions that stimulate further discussion and the exchange of ideas.</a:t>
            </a:r>
            <a:endParaRPr lang="de-DE" sz="4400" dirty="0">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Request Feedback</a:t>
            </a:r>
            <a:r>
              <a:rPr lang="en-GB" sz="4400" b="1" dirty="0">
                <a:effectLst/>
                <a:latin typeface="Arial" panose="020B0604020202020204" pitchFamily="34" charset="0"/>
                <a:ea typeface="Times New Roman" panose="02020603050405020304" pitchFamily="18" charset="0"/>
                <a:cs typeface="Arial" panose="020B0604020202020204" pitchFamily="34" charset="0"/>
              </a:rPr>
              <a:t>:</a:t>
            </a:r>
            <a:r>
              <a:rPr lang="en-GB" sz="4400" dirty="0">
                <a:effectLst/>
                <a:latin typeface="Arial" panose="020B0604020202020204" pitchFamily="34" charset="0"/>
                <a:ea typeface="Times New Roman" panose="02020603050405020304" pitchFamily="18" charset="0"/>
                <a:cs typeface="Arial" panose="020B0604020202020204" pitchFamily="34" charset="0"/>
              </a:rPr>
              <a:t> Ask for feedback on your messages to ensure that your communication is received as intended.</a:t>
            </a:r>
            <a:endParaRPr lang="de-DE" sz="4400" dirty="0">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buFont typeface="+mj-lt"/>
              <a:buAutoNum type="arabicPeriod"/>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Distinguish Between Formal and Informal Communication</a:t>
            </a:r>
            <a:r>
              <a:rPr lang="en-GB" sz="4400" b="1" dirty="0">
                <a:effectLst/>
                <a:latin typeface="Arial" panose="020B0604020202020204" pitchFamily="34" charset="0"/>
                <a:ea typeface="Times New Roman" panose="02020603050405020304" pitchFamily="18" charset="0"/>
                <a:cs typeface="Arial" panose="020B0604020202020204" pitchFamily="34" charset="0"/>
              </a:rPr>
              <a:t>:</a:t>
            </a:r>
            <a:r>
              <a:rPr lang="en-GB" sz="4400" dirty="0">
                <a:effectLst/>
                <a:latin typeface="Arial" panose="020B0604020202020204" pitchFamily="34" charset="0"/>
                <a:ea typeface="Times New Roman" panose="02020603050405020304" pitchFamily="18" charset="0"/>
                <a:cs typeface="Arial" panose="020B0604020202020204" pitchFamily="34" charset="0"/>
              </a:rPr>
              <a:t> Recognize the difference between formal and informal communication and adjust your style accordingly. In a professional context, avoid excessive use of emojis and overly personal remarks.</a:t>
            </a:r>
            <a:endParaRPr lang="de-DE" sz="4400" dirty="0">
              <a:effectLst/>
              <a:latin typeface="Arial" panose="020B0604020202020204" pitchFamily="34" charset="0"/>
              <a:ea typeface="Arial" panose="020B0604020202020204" pitchFamily="34" charset="0"/>
              <a:cs typeface="Arial" panose="020B0604020202020204" pitchFamily="34" charset="0"/>
            </a:endParaRPr>
          </a:p>
          <a:p>
            <a:endParaRPr lang="de-DE" dirty="0"/>
          </a:p>
        </p:txBody>
      </p:sp>
      <p:pic>
        <p:nvPicPr>
          <p:cNvPr id="4" name="Picture 2">
            <a:extLst>
              <a:ext uri="{FF2B5EF4-FFF2-40B4-BE49-F238E27FC236}">
                <a16:creationId xmlns:a16="http://schemas.microsoft.com/office/drawing/2014/main" id="{750E5715-C852-4881-9CEB-072051BE04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09748" y="330899"/>
            <a:ext cx="1876425" cy="600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71129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546559-487D-4EDC-B670-6231E1D92C4D}"/>
              </a:ext>
            </a:extLst>
          </p:cNvPr>
          <p:cNvSpPr>
            <a:spLocks noGrp="1"/>
          </p:cNvSpPr>
          <p:nvPr>
            <p:ph type="title"/>
          </p:nvPr>
        </p:nvSpPr>
        <p:spPr>
          <a:xfrm>
            <a:off x="1371600" y="685800"/>
            <a:ext cx="9601200" cy="585216"/>
          </a:xfrm>
        </p:spPr>
        <p:txBody>
          <a:bodyPr>
            <a:normAutofit/>
          </a:bodyPr>
          <a:lstStyle/>
          <a:p>
            <a:r>
              <a:rPr lang="de-DE" sz="2400" dirty="0" err="1">
                <a:effectLst/>
                <a:latin typeface="Arial" panose="020B0604020202020204" pitchFamily="34" charset="0"/>
                <a:ea typeface="Arial" panose="020B0604020202020204" pitchFamily="34" charset="0"/>
              </a:rPr>
              <a:t>Enhancing</a:t>
            </a:r>
            <a:r>
              <a:rPr lang="de-DE" sz="2400" dirty="0">
                <a:effectLst/>
                <a:latin typeface="Arial" panose="020B0604020202020204" pitchFamily="34" charset="0"/>
                <a:ea typeface="Arial" panose="020B0604020202020204" pitchFamily="34" charset="0"/>
              </a:rPr>
              <a:t> Online Communication</a:t>
            </a:r>
            <a:endParaRPr lang="de-DE" sz="2400" dirty="0"/>
          </a:p>
        </p:txBody>
      </p:sp>
      <p:sp>
        <p:nvSpPr>
          <p:cNvPr id="3" name="Inhaltsplatzhalter 2">
            <a:extLst>
              <a:ext uri="{FF2B5EF4-FFF2-40B4-BE49-F238E27FC236}">
                <a16:creationId xmlns:a16="http://schemas.microsoft.com/office/drawing/2014/main" id="{885BAE3D-433B-4CED-954E-6C69C166F3E8}"/>
              </a:ext>
            </a:extLst>
          </p:cNvPr>
          <p:cNvSpPr>
            <a:spLocks noGrp="1"/>
          </p:cNvSpPr>
          <p:nvPr>
            <p:ph idx="1"/>
          </p:nvPr>
        </p:nvSpPr>
        <p:spPr>
          <a:xfrm>
            <a:off x="1371600" y="1199388"/>
            <a:ext cx="9601200" cy="4459224"/>
          </a:xfrm>
        </p:spPr>
        <p:txBody>
          <a:bodyPr>
            <a:normAutofit fontScale="25000" lnSpcReduction="20000"/>
          </a:bodyPr>
          <a:lstStyle/>
          <a:p>
            <a:pPr marL="0" indent="0">
              <a:lnSpc>
                <a:spcPct val="115000"/>
              </a:lnSpc>
              <a:buNone/>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Utilization of Tools</a:t>
            </a:r>
            <a:r>
              <a:rPr lang="en-GB" sz="4400" b="1" dirty="0">
                <a:effectLst/>
                <a:latin typeface="Arial" panose="020B0604020202020204" pitchFamily="34" charset="0"/>
                <a:ea typeface="Times New Roman" panose="02020603050405020304" pitchFamily="18" charset="0"/>
                <a:cs typeface="Arial" panose="020B0604020202020204" pitchFamily="34" charset="0"/>
              </a:rPr>
              <a:t>: </a:t>
            </a:r>
            <a:r>
              <a:rPr lang="en-GB" sz="4400" dirty="0">
                <a:effectLst/>
                <a:latin typeface="Arial" panose="020B0604020202020204" pitchFamily="34" charset="0"/>
                <a:ea typeface="Times New Roman" panose="02020603050405020304" pitchFamily="18" charset="0"/>
                <a:cs typeface="Arial" panose="020B0604020202020204" pitchFamily="34" charset="0"/>
              </a:rPr>
              <a:t>The use of specific tools can help reduce stress in online communication and make interactions more effective and enjoyable. </a:t>
            </a:r>
            <a:r>
              <a:rPr lang="de-DE" sz="4400" dirty="0">
                <a:effectLst/>
                <a:latin typeface="Arial" panose="020B0604020202020204" pitchFamily="34" charset="0"/>
                <a:ea typeface="Times New Roman" panose="02020603050405020304" pitchFamily="18" charset="0"/>
                <a:cs typeface="Arial" panose="020B0604020202020204" pitchFamily="34" charset="0"/>
              </a:rPr>
              <a:t>Here </a:t>
            </a:r>
            <a:r>
              <a:rPr lang="de-DE" sz="4400" dirty="0" err="1">
                <a:effectLst/>
                <a:latin typeface="Arial" panose="020B0604020202020204" pitchFamily="34" charset="0"/>
                <a:ea typeface="Times New Roman" panose="02020603050405020304" pitchFamily="18" charset="0"/>
                <a:cs typeface="Arial" panose="020B0604020202020204" pitchFamily="34" charset="0"/>
              </a:rPr>
              <a:t>are</a:t>
            </a:r>
            <a:r>
              <a:rPr lang="de-DE" sz="4400" dirty="0">
                <a:effectLst/>
                <a:latin typeface="Arial" panose="020B0604020202020204" pitchFamily="34" charset="0"/>
                <a:ea typeface="Times New Roman" panose="02020603050405020304" pitchFamily="18" charset="0"/>
                <a:cs typeface="Arial" panose="020B0604020202020204" pitchFamily="34" charset="0"/>
              </a:rPr>
              <a:t> </a:t>
            </a:r>
            <a:r>
              <a:rPr lang="de-DE" sz="4400" dirty="0" err="1">
                <a:effectLst/>
                <a:latin typeface="Arial" panose="020B0604020202020204" pitchFamily="34" charset="0"/>
                <a:ea typeface="Times New Roman" panose="02020603050405020304" pitchFamily="18" charset="0"/>
                <a:cs typeface="Arial" panose="020B0604020202020204" pitchFamily="34" charset="0"/>
              </a:rPr>
              <a:t>some</a:t>
            </a:r>
            <a:r>
              <a:rPr lang="de-DE" sz="4400" dirty="0">
                <a:effectLst/>
                <a:latin typeface="Arial" panose="020B0604020202020204" pitchFamily="34" charset="0"/>
                <a:ea typeface="Times New Roman" panose="02020603050405020304" pitchFamily="18" charset="0"/>
                <a:cs typeface="Arial" panose="020B0604020202020204" pitchFamily="34" charset="0"/>
              </a:rPr>
              <a:t> </a:t>
            </a:r>
            <a:r>
              <a:rPr lang="de-DE" sz="4400" dirty="0" err="1">
                <a:effectLst/>
                <a:latin typeface="Arial" panose="020B0604020202020204" pitchFamily="34" charset="0"/>
                <a:ea typeface="Times New Roman" panose="02020603050405020304" pitchFamily="18" charset="0"/>
                <a:cs typeface="Arial" panose="020B0604020202020204" pitchFamily="34" charset="0"/>
              </a:rPr>
              <a:t>useful</a:t>
            </a:r>
            <a:r>
              <a:rPr lang="de-DE" sz="4400" dirty="0">
                <a:effectLst/>
                <a:latin typeface="Arial" panose="020B0604020202020204" pitchFamily="34" charset="0"/>
                <a:ea typeface="Times New Roman" panose="02020603050405020304" pitchFamily="18" charset="0"/>
                <a:cs typeface="Arial" panose="020B0604020202020204" pitchFamily="34" charset="0"/>
              </a:rPr>
              <a:t> </a:t>
            </a:r>
            <a:r>
              <a:rPr lang="de-DE" sz="4400" dirty="0" err="1">
                <a:effectLst/>
                <a:latin typeface="Arial" panose="020B0604020202020204" pitchFamily="34" charset="0"/>
                <a:ea typeface="Times New Roman" panose="02020603050405020304" pitchFamily="18" charset="0"/>
                <a:cs typeface="Arial" panose="020B0604020202020204" pitchFamily="34" charset="0"/>
              </a:rPr>
              <a:t>tools</a:t>
            </a:r>
            <a:r>
              <a:rPr lang="de-DE" sz="4400" dirty="0">
                <a:effectLst/>
                <a:latin typeface="Arial" panose="020B0604020202020204" pitchFamily="34" charset="0"/>
                <a:ea typeface="Times New Roman" panose="02020603050405020304" pitchFamily="18" charset="0"/>
                <a:cs typeface="Arial" panose="020B0604020202020204" pitchFamily="34" charset="0"/>
              </a:rPr>
              <a:t> and </a:t>
            </a:r>
            <a:r>
              <a:rPr lang="de-DE" sz="4400" dirty="0" err="1">
                <a:effectLst/>
                <a:latin typeface="Arial" panose="020B0604020202020204" pitchFamily="34" charset="0"/>
                <a:ea typeface="Times New Roman" panose="02020603050405020304" pitchFamily="18" charset="0"/>
                <a:cs typeface="Arial" panose="020B0604020202020204" pitchFamily="34" charset="0"/>
              </a:rPr>
              <a:t>applications</a:t>
            </a:r>
            <a:r>
              <a:rPr lang="de-DE" sz="4400" dirty="0">
                <a:effectLst/>
                <a:latin typeface="Arial" panose="020B0604020202020204" pitchFamily="34" charset="0"/>
                <a:ea typeface="Times New Roman" panose="02020603050405020304" pitchFamily="18" charset="0"/>
                <a:cs typeface="Arial" panose="020B0604020202020204" pitchFamily="34" charset="0"/>
              </a:rPr>
              <a:t>:</a:t>
            </a:r>
            <a:endParaRPr lang="de-DE" sz="4400" dirty="0">
              <a:effectLst/>
              <a:latin typeface="Arial" panose="020B0604020202020204" pitchFamily="34" charset="0"/>
              <a:ea typeface="Arial" panose="020B0604020202020204" pitchFamily="34" charset="0"/>
              <a:cs typeface="Arial" panose="020B0604020202020204" pitchFamily="34" charset="0"/>
            </a:endParaRPr>
          </a:p>
          <a:p>
            <a:pPr marL="0" lvl="0" indent="0">
              <a:lnSpc>
                <a:spcPct val="115000"/>
              </a:lnSpc>
              <a:buNone/>
              <a:tabLst>
                <a:tab pos="457200" algn="l"/>
              </a:tabLst>
            </a:pPr>
            <a:r>
              <a:rPr lang="de-DE"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Time Management Tools</a:t>
            </a:r>
            <a:r>
              <a:rPr lang="de-DE" sz="4400" b="1" dirty="0">
                <a:effectLst/>
                <a:latin typeface="Arial" panose="020B0604020202020204" pitchFamily="34" charset="0"/>
                <a:ea typeface="Times New Roman" panose="02020603050405020304" pitchFamily="18" charset="0"/>
                <a:cs typeface="Arial" panose="020B0604020202020204" pitchFamily="34" charset="0"/>
              </a:rPr>
              <a:t>: </a:t>
            </a:r>
            <a:r>
              <a:rPr lang="en-GB" sz="4400" i="0" dirty="0">
                <a:effectLst/>
                <a:latin typeface="Arial" panose="020B0604020202020204" pitchFamily="34" charset="0"/>
                <a:ea typeface="Times New Roman" panose="02020603050405020304" pitchFamily="18" charset="0"/>
                <a:cs typeface="Arial" panose="020B0604020202020204" pitchFamily="34" charset="0"/>
              </a:rPr>
              <a:t>Trello, Asana, or Microsoft To Do: These applications assist in organizing and prioritizing tasks, reducing stress in work and communication.</a:t>
            </a:r>
            <a:endParaRPr lang="de-DE" sz="4400" i="0" dirty="0">
              <a:effectLst/>
              <a:latin typeface="Arial" panose="020B0604020202020204" pitchFamily="34" charset="0"/>
              <a:ea typeface="Arial" panose="020B0604020202020204" pitchFamily="34" charset="0"/>
              <a:cs typeface="Arial" panose="020B0604020202020204" pitchFamily="34" charset="0"/>
            </a:endParaRPr>
          </a:p>
          <a:p>
            <a:pPr marL="0" lvl="0" indent="0">
              <a:lnSpc>
                <a:spcPct val="115000"/>
              </a:lnSpc>
              <a:buNone/>
              <a:tabLst>
                <a:tab pos="457200" algn="l"/>
              </a:tabLst>
            </a:pPr>
            <a:r>
              <a:rPr lang="de-DE"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Communication </a:t>
            </a:r>
            <a:r>
              <a:rPr lang="de-DE" sz="4400" b="1" dirty="0" err="1">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Platforms</a:t>
            </a:r>
            <a:r>
              <a:rPr lang="de-DE" sz="4400" b="1" dirty="0">
                <a:effectLst/>
                <a:latin typeface="Arial" panose="020B0604020202020204" pitchFamily="34" charset="0"/>
                <a:ea typeface="Times New Roman" panose="02020603050405020304" pitchFamily="18" charset="0"/>
                <a:cs typeface="Arial" panose="020B0604020202020204" pitchFamily="34" charset="0"/>
              </a:rPr>
              <a:t>: </a:t>
            </a:r>
            <a:r>
              <a:rPr lang="en-GB" sz="4400" i="0" dirty="0">
                <a:effectLst/>
                <a:latin typeface="Arial" panose="020B0604020202020204" pitchFamily="34" charset="0"/>
                <a:ea typeface="Times New Roman" panose="02020603050405020304" pitchFamily="18" charset="0"/>
                <a:cs typeface="Arial" panose="020B0604020202020204" pitchFamily="34" charset="0"/>
              </a:rPr>
              <a:t>Slack or Microsoft Teams: These platforms provide organized communication channels that can help reduce emails and streamline communication.</a:t>
            </a:r>
            <a:endParaRPr lang="de-DE" sz="4400" i="0" dirty="0">
              <a:effectLst/>
              <a:latin typeface="Arial" panose="020B0604020202020204" pitchFamily="34" charset="0"/>
              <a:ea typeface="Arial" panose="020B0604020202020204" pitchFamily="34" charset="0"/>
              <a:cs typeface="Arial" panose="020B0604020202020204" pitchFamily="34" charset="0"/>
            </a:endParaRPr>
          </a:p>
          <a:p>
            <a:pPr marL="0" lvl="0" indent="0">
              <a:lnSpc>
                <a:spcPct val="115000"/>
              </a:lnSpc>
              <a:buNone/>
              <a:tabLst>
                <a:tab pos="457200" algn="l"/>
              </a:tabLst>
            </a:pPr>
            <a:r>
              <a:rPr lang="de-DE"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Email Management Tools</a:t>
            </a:r>
            <a:r>
              <a:rPr lang="de-DE" sz="4400" b="1" dirty="0">
                <a:effectLst/>
                <a:latin typeface="Arial" panose="020B0604020202020204" pitchFamily="34" charset="0"/>
                <a:ea typeface="Times New Roman" panose="02020603050405020304" pitchFamily="18" charset="0"/>
                <a:cs typeface="Arial" panose="020B0604020202020204" pitchFamily="34" charset="0"/>
              </a:rPr>
              <a:t>: </a:t>
            </a:r>
            <a:r>
              <a:rPr lang="en-GB" sz="4400" i="0" dirty="0">
                <a:effectLst/>
                <a:latin typeface="Arial" panose="020B0604020202020204" pitchFamily="34" charset="0"/>
                <a:ea typeface="Times New Roman" panose="02020603050405020304" pitchFamily="18" charset="0"/>
                <a:cs typeface="Arial" panose="020B0604020202020204" pitchFamily="34" charset="0"/>
              </a:rPr>
              <a:t>Boomerang or Newton: These tools offer features like email reminders, scheduled sending, and inbox pausing to simplify email management.</a:t>
            </a:r>
            <a:endParaRPr lang="de-DE" sz="4400" i="0" dirty="0">
              <a:effectLst/>
              <a:latin typeface="Arial" panose="020B0604020202020204" pitchFamily="34" charset="0"/>
              <a:ea typeface="Arial" panose="020B0604020202020204" pitchFamily="34" charset="0"/>
              <a:cs typeface="Arial" panose="020B0604020202020204" pitchFamily="34" charset="0"/>
            </a:endParaRPr>
          </a:p>
          <a:p>
            <a:pPr marL="0" lvl="0" indent="0">
              <a:lnSpc>
                <a:spcPct val="115000"/>
              </a:lnSpc>
              <a:buNone/>
              <a:tabLst>
                <a:tab pos="457200" algn="l"/>
              </a:tabLst>
            </a:pPr>
            <a:r>
              <a:rPr lang="de-DE" sz="4400" b="1" dirty="0" err="1">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Concentration</a:t>
            </a:r>
            <a:r>
              <a:rPr lang="de-DE"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 and Focus Apps</a:t>
            </a:r>
            <a:r>
              <a:rPr lang="de-DE" sz="4400" b="1" dirty="0">
                <a:effectLst/>
                <a:latin typeface="Arial" panose="020B0604020202020204" pitchFamily="34" charset="0"/>
                <a:ea typeface="Times New Roman" panose="02020603050405020304" pitchFamily="18" charset="0"/>
                <a:cs typeface="Arial" panose="020B0604020202020204" pitchFamily="34" charset="0"/>
              </a:rPr>
              <a:t>: </a:t>
            </a:r>
            <a:r>
              <a:rPr lang="en-GB" sz="4400" i="0" dirty="0">
                <a:effectLst/>
                <a:latin typeface="Arial" panose="020B0604020202020204" pitchFamily="34" charset="0"/>
                <a:ea typeface="Times New Roman" panose="02020603050405020304" pitchFamily="18" charset="0"/>
                <a:cs typeface="Arial" panose="020B0604020202020204" pitchFamily="34" charset="0"/>
              </a:rPr>
              <a:t>Forest or Freedom: These applications promote focused work by blocking distractions from specific websites or apps.</a:t>
            </a:r>
            <a:endParaRPr lang="de-DE" sz="4400" i="0" dirty="0">
              <a:effectLst/>
              <a:latin typeface="Arial" panose="020B0604020202020204" pitchFamily="34" charset="0"/>
              <a:ea typeface="Arial" panose="020B0604020202020204" pitchFamily="34" charset="0"/>
              <a:cs typeface="Arial" panose="020B0604020202020204" pitchFamily="34" charset="0"/>
            </a:endParaRPr>
          </a:p>
          <a:p>
            <a:pPr marL="0" lvl="0" indent="0">
              <a:lnSpc>
                <a:spcPct val="115000"/>
              </a:lnSpc>
              <a:buNone/>
              <a:tabLst>
                <a:tab pos="457200" algn="l"/>
              </a:tabLst>
            </a:pPr>
            <a:r>
              <a:rPr lang="en-GB"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Stress Management and Mindfulness Apps</a:t>
            </a:r>
            <a:r>
              <a:rPr lang="en-GB" sz="4400" b="1" dirty="0">
                <a:effectLst/>
                <a:latin typeface="Arial" panose="020B0604020202020204" pitchFamily="34" charset="0"/>
                <a:ea typeface="Times New Roman" panose="02020603050405020304" pitchFamily="18" charset="0"/>
                <a:cs typeface="Arial" panose="020B0604020202020204" pitchFamily="34" charset="0"/>
              </a:rPr>
              <a:t>: </a:t>
            </a:r>
            <a:r>
              <a:rPr lang="en-GB" sz="4400" i="0" dirty="0">
                <a:effectLst/>
                <a:latin typeface="Arial" panose="020B0604020202020204" pitchFamily="34" charset="0"/>
                <a:ea typeface="Times New Roman" panose="02020603050405020304" pitchFamily="18" charset="0"/>
                <a:cs typeface="Arial" panose="020B0604020202020204" pitchFamily="34" charset="0"/>
              </a:rPr>
              <a:t>Headspace or Calm: These apps offer guided meditations and breathing exercises to reduce stress and promote mindfulness.</a:t>
            </a:r>
            <a:endParaRPr lang="de-DE" sz="4400" i="0" dirty="0">
              <a:effectLst/>
              <a:latin typeface="Arial" panose="020B0604020202020204" pitchFamily="34" charset="0"/>
              <a:ea typeface="Arial" panose="020B0604020202020204" pitchFamily="34" charset="0"/>
              <a:cs typeface="Arial" panose="020B0604020202020204" pitchFamily="34" charset="0"/>
            </a:endParaRPr>
          </a:p>
          <a:p>
            <a:pPr marL="0" lvl="0" indent="0">
              <a:lnSpc>
                <a:spcPct val="115000"/>
              </a:lnSpc>
              <a:buNone/>
              <a:tabLst>
                <a:tab pos="457200" algn="l"/>
              </a:tabLst>
            </a:pPr>
            <a:r>
              <a:rPr lang="de-DE"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Instant Messaging Management</a:t>
            </a:r>
            <a:r>
              <a:rPr lang="de-DE" sz="4400" b="1" dirty="0">
                <a:effectLst/>
                <a:latin typeface="Arial" panose="020B0604020202020204" pitchFamily="34" charset="0"/>
                <a:ea typeface="Times New Roman" panose="02020603050405020304" pitchFamily="18" charset="0"/>
                <a:cs typeface="Arial" panose="020B0604020202020204" pitchFamily="34" charset="0"/>
              </a:rPr>
              <a:t>: </a:t>
            </a:r>
            <a:r>
              <a:rPr lang="en-GB" sz="4400" i="0" dirty="0">
                <a:effectLst/>
                <a:latin typeface="Arial" panose="020B0604020202020204" pitchFamily="34" charset="0"/>
                <a:ea typeface="Times New Roman" panose="02020603050405020304" pitchFamily="18" charset="0"/>
                <a:cs typeface="Arial" panose="020B0604020202020204" pitchFamily="34" charset="0"/>
              </a:rPr>
              <a:t>Franz or Shift: These applications consolidate various messaging services and email accounts in one place to minimize switching between different platforms.</a:t>
            </a:r>
            <a:endParaRPr lang="de-DE" sz="4400" i="0" dirty="0">
              <a:effectLst/>
              <a:latin typeface="Arial" panose="020B0604020202020204" pitchFamily="34" charset="0"/>
              <a:ea typeface="Arial" panose="020B0604020202020204" pitchFamily="34" charset="0"/>
              <a:cs typeface="Arial" panose="020B0604020202020204" pitchFamily="34" charset="0"/>
            </a:endParaRPr>
          </a:p>
          <a:p>
            <a:pPr marL="0" lvl="0" indent="0">
              <a:lnSpc>
                <a:spcPct val="115000"/>
              </a:lnSpc>
              <a:buNone/>
              <a:tabLst>
                <a:tab pos="457200" algn="l"/>
              </a:tabLst>
            </a:pPr>
            <a:r>
              <a:rPr lang="de-DE" sz="4400" b="1" dirty="0" err="1">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Collaboration</a:t>
            </a:r>
            <a:r>
              <a:rPr lang="de-DE"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 Tools</a:t>
            </a:r>
            <a:r>
              <a:rPr lang="de-DE" sz="4400" b="1" dirty="0">
                <a:effectLst/>
                <a:latin typeface="Arial" panose="020B0604020202020204" pitchFamily="34" charset="0"/>
                <a:ea typeface="Times New Roman" panose="02020603050405020304" pitchFamily="18" charset="0"/>
                <a:cs typeface="Arial" panose="020B0604020202020204" pitchFamily="34" charset="0"/>
              </a:rPr>
              <a:t>: </a:t>
            </a:r>
            <a:r>
              <a:rPr lang="en-GB" sz="4400" i="0" dirty="0">
                <a:effectLst/>
                <a:latin typeface="Arial" panose="020B0604020202020204" pitchFamily="34" charset="0"/>
                <a:ea typeface="Times New Roman" panose="02020603050405020304" pitchFamily="18" charset="0"/>
                <a:cs typeface="Arial" panose="020B0604020202020204" pitchFamily="34" charset="0"/>
              </a:rPr>
              <a:t>Zoom or Google Meet: Useful for video conferences, these tools offer features like screen sharing and virtual meeting rooms, making communication more efficient.</a:t>
            </a:r>
            <a:endParaRPr lang="de-DE" sz="4400" i="0" dirty="0">
              <a:effectLst/>
              <a:latin typeface="Arial" panose="020B0604020202020204" pitchFamily="34" charset="0"/>
              <a:ea typeface="Arial" panose="020B0604020202020204" pitchFamily="34" charset="0"/>
              <a:cs typeface="Arial" panose="020B0604020202020204" pitchFamily="34" charset="0"/>
            </a:endParaRPr>
          </a:p>
          <a:p>
            <a:pPr marL="0" lvl="0" indent="0">
              <a:lnSpc>
                <a:spcPct val="115000"/>
              </a:lnSpc>
              <a:buNone/>
              <a:tabLst>
                <a:tab pos="457200" algn="l"/>
              </a:tabLst>
            </a:pPr>
            <a:r>
              <a:rPr lang="de-DE"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Project Management Software</a:t>
            </a:r>
            <a:r>
              <a:rPr lang="de-DE" sz="4400" b="1" dirty="0">
                <a:effectLst/>
                <a:latin typeface="Arial" panose="020B0604020202020204" pitchFamily="34" charset="0"/>
                <a:ea typeface="Times New Roman" panose="02020603050405020304" pitchFamily="18" charset="0"/>
                <a:cs typeface="Arial" panose="020B0604020202020204" pitchFamily="34" charset="0"/>
              </a:rPr>
              <a:t>: </a:t>
            </a:r>
            <a:r>
              <a:rPr lang="en-GB" sz="4400" i="0" dirty="0">
                <a:effectLst/>
                <a:latin typeface="Arial" panose="020B0604020202020204" pitchFamily="34" charset="0"/>
                <a:ea typeface="Times New Roman" panose="02020603050405020304" pitchFamily="18" charset="0"/>
                <a:cs typeface="Arial" panose="020B0604020202020204" pitchFamily="34" charset="0"/>
              </a:rPr>
              <a:t>Basecamp or Jira: Such tools facilitate coordination of team projects and ensure clear communication about progress and tasks.</a:t>
            </a:r>
            <a:endParaRPr lang="de-DE" sz="4400" i="0" dirty="0">
              <a:effectLst/>
              <a:latin typeface="Arial" panose="020B0604020202020204" pitchFamily="34" charset="0"/>
              <a:ea typeface="Arial" panose="020B0604020202020204" pitchFamily="34" charset="0"/>
              <a:cs typeface="Arial" panose="020B0604020202020204" pitchFamily="34" charset="0"/>
            </a:endParaRPr>
          </a:p>
          <a:p>
            <a:pPr marL="0" lvl="0" indent="0">
              <a:lnSpc>
                <a:spcPct val="115000"/>
              </a:lnSpc>
              <a:buNone/>
              <a:tabLst>
                <a:tab pos="457200" algn="l"/>
              </a:tabLst>
            </a:pPr>
            <a:r>
              <a:rPr lang="de-DE"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Digital Notebook Apps</a:t>
            </a:r>
            <a:r>
              <a:rPr lang="de-DE" sz="4400" b="1" dirty="0">
                <a:effectLst/>
                <a:latin typeface="Arial" panose="020B0604020202020204" pitchFamily="34" charset="0"/>
                <a:ea typeface="Times New Roman" panose="02020603050405020304" pitchFamily="18" charset="0"/>
                <a:cs typeface="Arial" panose="020B0604020202020204" pitchFamily="34" charset="0"/>
              </a:rPr>
              <a:t>: </a:t>
            </a:r>
            <a:r>
              <a:rPr lang="en-GB" sz="4400" i="0" dirty="0">
                <a:effectLst/>
                <a:latin typeface="Arial" panose="020B0604020202020204" pitchFamily="34" charset="0"/>
                <a:ea typeface="Times New Roman" panose="02020603050405020304" pitchFamily="18" charset="0"/>
                <a:cs typeface="Arial" panose="020B0604020202020204" pitchFamily="34" charset="0"/>
              </a:rPr>
              <a:t>Evernote or OneNote: These apps help organize thoughts and information, enhancing the clarity and efficiency of communication.</a:t>
            </a:r>
            <a:endParaRPr lang="de-DE" sz="4400" i="0" dirty="0">
              <a:effectLst/>
              <a:latin typeface="Arial" panose="020B0604020202020204" pitchFamily="34" charset="0"/>
              <a:ea typeface="Arial" panose="020B0604020202020204" pitchFamily="34" charset="0"/>
              <a:cs typeface="Arial" panose="020B0604020202020204" pitchFamily="34" charset="0"/>
            </a:endParaRPr>
          </a:p>
          <a:p>
            <a:pPr marL="0" lvl="0" indent="0">
              <a:lnSpc>
                <a:spcPct val="115000"/>
              </a:lnSpc>
              <a:buNone/>
              <a:tabLst>
                <a:tab pos="457200" algn="l"/>
              </a:tabLst>
            </a:pPr>
            <a:r>
              <a:rPr lang="de-DE" sz="4400" b="1"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Feedback Tools</a:t>
            </a:r>
            <a:r>
              <a:rPr lang="de-DE" sz="4400" b="1" dirty="0">
                <a:effectLst/>
                <a:latin typeface="Arial" panose="020B0604020202020204" pitchFamily="34" charset="0"/>
                <a:ea typeface="Times New Roman" panose="02020603050405020304" pitchFamily="18" charset="0"/>
                <a:cs typeface="Arial" panose="020B0604020202020204" pitchFamily="34" charset="0"/>
              </a:rPr>
              <a:t>: </a:t>
            </a:r>
            <a:r>
              <a:rPr lang="en-GB" sz="4400" i="0" dirty="0">
                <a:effectLst/>
                <a:latin typeface="Arial" panose="020B0604020202020204" pitchFamily="34" charset="0"/>
                <a:ea typeface="Times New Roman" panose="02020603050405020304" pitchFamily="18" charset="0"/>
                <a:cs typeface="Arial" panose="020B0604020202020204" pitchFamily="34" charset="0"/>
              </a:rPr>
              <a:t>SurveyMonkey or Google Forms: For gathering feedback, these tools are useful in obtaining clear and structured responses.</a:t>
            </a:r>
            <a:endParaRPr lang="de-DE" sz="4400" i="0" dirty="0">
              <a:effectLst/>
              <a:latin typeface="Arial" panose="020B0604020202020204" pitchFamily="34" charset="0"/>
              <a:ea typeface="Arial" panose="020B0604020202020204" pitchFamily="34" charset="0"/>
              <a:cs typeface="Arial" panose="020B0604020202020204" pitchFamily="34" charset="0"/>
            </a:endParaRPr>
          </a:p>
          <a:p>
            <a:endParaRPr lang="de-DE" dirty="0"/>
          </a:p>
        </p:txBody>
      </p:sp>
      <p:pic>
        <p:nvPicPr>
          <p:cNvPr id="4" name="Picture 2">
            <a:extLst>
              <a:ext uri="{FF2B5EF4-FFF2-40B4-BE49-F238E27FC236}">
                <a16:creationId xmlns:a16="http://schemas.microsoft.com/office/drawing/2014/main" id="{26D9D33C-18F5-4AC3-BC97-7B5550EE8A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09748" y="330899"/>
            <a:ext cx="1876425" cy="600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7899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09F26E-EB46-43C0-8C49-A9C8E192E0AC}"/>
              </a:ext>
            </a:extLst>
          </p:cNvPr>
          <p:cNvSpPr>
            <a:spLocks noGrp="1"/>
          </p:cNvSpPr>
          <p:nvPr>
            <p:ph type="title"/>
          </p:nvPr>
        </p:nvSpPr>
        <p:spPr/>
        <p:txBody>
          <a:bodyPr>
            <a:normAutofit/>
          </a:bodyPr>
          <a:lstStyle/>
          <a:p>
            <a:r>
              <a:rPr lang="en-GB" sz="2400" dirty="0">
                <a:effectLst/>
                <a:latin typeface="Arial" panose="020B0604020202020204" pitchFamily="34" charset="0"/>
                <a:ea typeface="Arial" panose="020B0604020202020204" pitchFamily="34" charset="0"/>
              </a:rPr>
              <a:t>What is online communication? </a:t>
            </a:r>
            <a:endParaRPr lang="de-DE" sz="5400" dirty="0"/>
          </a:p>
        </p:txBody>
      </p:sp>
      <p:sp>
        <p:nvSpPr>
          <p:cNvPr id="3" name="Inhaltsplatzhalter 2">
            <a:extLst>
              <a:ext uri="{FF2B5EF4-FFF2-40B4-BE49-F238E27FC236}">
                <a16:creationId xmlns:a16="http://schemas.microsoft.com/office/drawing/2014/main" id="{0F3A154A-5EA0-4E5C-AE0E-126ACCAEFC25}"/>
              </a:ext>
            </a:extLst>
          </p:cNvPr>
          <p:cNvSpPr>
            <a:spLocks noGrp="1"/>
          </p:cNvSpPr>
          <p:nvPr>
            <p:ph idx="1"/>
          </p:nvPr>
        </p:nvSpPr>
        <p:spPr>
          <a:xfrm>
            <a:off x="1371600" y="1453896"/>
            <a:ext cx="10296144" cy="4413504"/>
          </a:xfrm>
        </p:spPr>
        <p:txBody>
          <a:bodyPr/>
          <a:lstStyle/>
          <a:p>
            <a:pPr marL="0" indent="0" algn="ctr">
              <a:buNone/>
            </a:pPr>
            <a:endParaRPr lang="en-GB" sz="1800" i="1" dirty="0">
              <a:effectLst/>
              <a:latin typeface="Arial" panose="020B0604020202020204" pitchFamily="34" charset="0"/>
              <a:ea typeface="Arial" panose="020B0604020202020204" pitchFamily="34" charset="0"/>
            </a:endParaRPr>
          </a:p>
          <a:p>
            <a:pPr marL="0" indent="0" algn="ctr">
              <a:buNone/>
            </a:pPr>
            <a:endParaRPr lang="en-GB" sz="1800" i="1" dirty="0">
              <a:latin typeface="Arial" panose="020B0604020202020204" pitchFamily="34" charset="0"/>
              <a:ea typeface="Arial" panose="020B0604020202020204" pitchFamily="34" charset="0"/>
            </a:endParaRPr>
          </a:p>
          <a:p>
            <a:pPr marL="0" indent="0" algn="ctr">
              <a:buNone/>
            </a:pPr>
            <a:endParaRPr lang="en-GB" sz="1800" i="1" dirty="0">
              <a:solidFill>
                <a:schemeClr val="accent1">
                  <a:lumMod val="75000"/>
                </a:schemeClr>
              </a:solidFill>
              <a:effectLst/>
              <a:latin typeface="Arial" panose="020B0604020202020204" pitchFamily="34" charset="0"/>
              <a:ea typeface="Arial" panose="020B0604020202020204" pitchFamily="34" charset="0"/>
            </a:endParaRPr>
          </a:p>
          <a:p>
            <a:pPr marL="0" indent="0" algn="ctr">
              <a:buNone/>
            </a:pPr>
            <a:r>
              <a:rPr lang="en-GB" sz="1800" i="1" dirty="0">
                <a:solidFill>
                  <a:schemeClr val="accent1">
                    <a:lumMod val="75000"/>
                  </a:schemeClr>
                </a:solidFill>
                <a:effectLst/>
                <a:latin typeface="Arial" panose="020B0604020202020204" pitchFamily="34" charset="0"/>
                <a:ea typeface="Arial" panose="020B0604020202020204" pitchFamily="34" charset="0"/>
              </a:rPr>
              <a:t>“Online communication is exchanging information and messages via digital platforms and networks. This can occur via various media, including emails, social networks, chat services, video conferencing, and online forums. Online communication enables people to interact in real-time or asynchronously, regardless of location. It can occur formally in professional environments and informally in social contexts. With the increasing digitalization of everyday life, online communication has become essential to personal and professional exchanges.”</a:t>
            </a:r>
            <a:endParaRPr lang="de-DE" sz="1800" i="1" dirty="0">
              <a:solidFill>
                <a:schemeClr val="accent1">
                  <a:lumMod val="75000"/>
                </a:schemeClr>
              </a:solidFill>
              <a:effectLst/>
              <a:latin typeface="Arial" panose="020B0604020202020204" pitchFamily="34" charset="0"/>
              <a:ea typeface="Arial" panose="020B0604020202020204" pitchFamily="34" charset="0"/>
            </a:endParaRPr>
          </a:p>
          <a:p>
            <a:endParaRPr lang="de-DE" dirty="0"/>
          </a:p>
          <a:p>
            <a:endParaRPr lang="de-DE" dirty="0"/>
          </a:p>
        </p:txBody>
      </p:sp>
      <p:pic>
        <p:nvPicPr>
          <p:cNvPr id="4" name="Picture 2">
            <a:extLst>
              <a:ext uri="{FF2B5EF4-FFF2-40B4-BE49-F238E27FC236}">
                <a16:creationId xmlns:a16="http://schemas.microsoft.com/office/drawing/2014/main" id="{6F09D9A4-6BAA-41F7-AF10-4A5BC31007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09748" y="330899"/>
            <a:ext cx="1876425" cy="600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1414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2F12E9-F51A-4BE0-9C08-7798AA07CDB2}"/>
              </a:ext>
            </a:extLst>
          </p:cNvPr>
          <p:cNvSpPr>
            <a:spLocks noGrp="1"/>
          </p:cNvSpPr>
          <p:nvPr>
            <p:ph type="title"/>
          </p:nvPr>
        </p:nvSpPr>
        <p:spPr>
          <a:xfrm>
            <a:off x="1371600" y="685800"/>
            <a:ext cx="9601200" cy="914400"/>
          </a:xfrm>
        </p:spPr>
        <p:txBody>
          <a:bodyPr>
            <a:normAutofit fontScale="90000"/>
          </a:bodyPr>
          <a:lstStyle/>
          <a:p>
            <a:r>
              <a:rPr lang="en-GB" sz="2700" dirty="0">
                <a:effectLst/>
                <a:latin typeface="Arial" panose="020B0604020202020204" pitchFamily="34" charset="0"/>
                <a:ea typeface="Arial" panose="020B0604020202020204" pitchFamily="34" charset="0"/>
              </a:rPr>
              <a:t>Different forms of online communication</a:t>
            </a:r>
            <a:br>
              <a:rPr lang="en-GB" sz="1800" dirty="0">
                <a:effectLst/>
                <a:latin typeface="Arial" panose="020B0604020202020204" pitchFamily="34" charset="0"/>
                <a:ea typeface="Arial" panose="020B0604020202020204" pitchFamily="34" charset="0"/>
              </a:rPr>
            </a:br>
            <a:r>
              <a:rPr lang="en-GB" sz="1600" dirty="0">
                <a:effectLst/>
                <a:latin typeface="Arial" panose="020B0604020202020204" pitchFamily="34" charset="0"/>
                <a:ea typeface="Arial" panose="020B0604020202020204" pitchFamily="34" charset="0"/>
              </a:rPr>
              <a:t>Online communication includes a variety of forms and platforms that allow people to share and receive information and messages digitally. The different types of online communication include:</a:t>
            </a:r>
            <a:br>
              <a:rPr lang="de-DE" sz="1800" dirty="0">
                <a:effectLst/>
                <a:latin typeface="Arial" panose="020B0604020202020204" pitchFamily="34" charset="0"/>
                <a:ea typeface="Arial" panose="020B0604020202020204" pitchFamily="34" charset="0"/>
              </a:rPr>
            </a:br>
            <a:endParaRPr lang="de-DE" dirty="0"/>
          </a:p>
        </p:txBody>
      </p:sp>
      <p:sp>
        <p:nvSpPr>
          <p:cNvPr id="3" name="Inhaltsplatzhalter 2">
            <a:extLst>
              <a:ext uri="{FF2B5EF4-FFF2-40B4-BE49-F238E27FC236}">
                <a16:creationId xmlns:a16="http://schemas.microsoft.com/office/drawing/2014/main" id="{BBE90803-EB55-45A8-947D-F963CC24EAF0}"/>
              </a:ext>
            </a:extLst>
          </p:cNvPr>
          <p:cNvSpPr>
            <a:spLocks noGrp="1"/>
          </p:cNvSpPr>
          <p:nvPr>
            <p:ph idx="1"/>
          </p:nvPr>
        </p:nvSpPr>
        <p:spPr>
          <a:xfrm>
            <a:off x="1371600" y="1767840"/>
            <a:ext cx="9601200" cy="4404360"/>
          </a:xfrm>
        </p:spPr>
        <p:txBody>
          <a:bodyPr>
            <a:normAutofit fontScale="62500" lnSpcReduction="20000"/>
          </a:bodyPr>
          <a:lstStyle/>
          <a:p>
            <a:pPr marL="342900" lvl="0" indent="-342900">
              <a:lnSpc>
                <a:spcPct val="115000"/>
              </a:lnSpc>
              <a:buFont typeface="+mj-lt"/>
              <a:buAutoNum type="arabicPeriod"/>
            </a:pPr>
            <a:r>
              <a:rPr lang="en-GB" sz="1800" dirty="0">
                <a:effectLst/>
                <a:latin typeface="Arial" panose="020B0604020202020204" pitchFamily="34" charset="0"/>
                <a:ea typeface="Arial" panose="020B0604020202020204" pitchFamily="34" charset="0"/>
              </a:rPr>
              <a:t>social media: platforms like Facebook, Instagram, Twitter, LinkedIn, and </a:t>
            </a:r>
            <a:r>
              <a:rPr lang="en-GB" sz="1800" dirty="0" err="1">
                <a:effectLst/>
                <a:latin typeface="Arial" panose="020B0604020202020204" pitchFamily="34" charset="0"/>
                <a:ea typeface="Arial" panose="020B0604020202020204" pitchFamily="34" charset="0"/>
              </a:rPr>
              <a:t>TikTok</a:t>
            </a:r>
            <a:r>
              <a:rPr lang="en-GB" sz="1800" dirty="0">
                <a:effectLst/>
                <a:latin typeface="Arial" panose="020B0604020202020204" pitchFamily="34" charset="0"/>
                <a:ea typeface="Arial" panose="020B0604020202020204" pitchFamily="34" charset="0"/>
              </a:rPr>
              <a:t> where users can create and share content and interact. These platforms allow the sharing of personal experiences, opinions, and news.</a:t>
            </a:r>
            <a:endParaRPr lang="de-DE" sz="18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800" dirty="0">
                <a:effectLst/>
                <a:latin typeface="Arial" panose="020B0604020202020204" pitchFamily="34" charset="0"/>
                <a:ea typeface="Arial" panose="020B0604020202020204" pitchFamily="34" charset="0"/>
              </a:rPr>
              <a:t>Email is a formal and widespread digital communication used for personal, business, and academic purposes. Emails enable the exchange of messages and documents between individuals or groups.</a:t>
            </a:r>
            <a:endParaRPr lang="de-DE" sz="18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800" dirty="0">
                <a:effectLst/>
                <a:latin typeface="Arial" panose="020B0604020202020204" pitchFamily="34" charset="0"/>
                <a:ea typeface="Arial" panose="020B0604020202020204" pitchFamily="34" charset="0"/>
              </a:rPr>
              <a:t>Messenger services: Instant messaging platforms such as WhatsApp, Telegram, Signal, and Facebook Messenger offer the possibility of real-time text messages and voice and video calls. They are often used for private and informal communication.</a:t>
            </a:r>
            <a:endParaRPr lang="de-DE" sz="18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800" dirty="0">
                <a:effectLst/>
                <a:latin typeface="Arial" panose="020B0604020202020204" pitchFamily="34" charset="0"/>
                <a:ea typeface="Arial" panose="020B0604020202020204" pitchFamily="34" charset="0"/>
              </a:rPr>
              <a:t>video conferencing tools: Platforms such as Zoom, Microsoft Teams, Google Meet, and Skype allow users to conduct virtual meetings with audio and video. They are often used for business meetings, online teaching, and virtual gatherings.</a:t>
            </a:r>
            <a:endParaRPr lang="de-DE" sz="18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800" dirty="0">
                <a:effectLst/>
                <a:latin typeface="Arial" panose="020B0604020202020204" pitchFamily="34" charset="0"/>
                <a:ea typeface="Arial" panose="020B0604020202020204" pitchFamily="34" charset="0"/>
              </a:rPr>
              <a:t>online forums and discussion platforms: Websites such as Reddit, Quora, or specialized forums where users can discuss, ask questions, and provide answers on specific topics.</a:t>
            </a:r>
            <a:endParaRPr lang="de-DE" sz="18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800" dirty="0">
                <a:effectLst/>
                <a:latin typeface="Arial" panose="020B0604020202020204" pitchFamily="34" charset="0"/>
                <a:ea typeface="Arial" panose="020B0604020202020204" pitchFamily="34" charset="0"/>
              </a:rPr>
              <a:t>blogs and vlogs: Platforms such as WordPress, Blogger, or YouTube where users publish longer content in texts (blogs) or videos (vlogs) to share their thoughts, experiences, or knowledge.</a:t>
            </a:r>
            <a:endParaRPr lang="de-DE" sz="18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800" dirty="0">
                <a:effectLst/>
                <a:latin typeface="Arial" panose="020B0604020202020204" pitchFamily="34" charset="0"/>
                <a:ea typeface="Arial" panose="020B0604020202020204" pitchFamily="34" charset="0"/>
              </a:rPr>
              <a:t>collaboration tools: Platforms such as Slack, Asana, or Trello, which are specifically designed for team collaboration and offer features such as task management, file sharing, and group communication.</a:t>
            </a:r>
            <a:endParaRPr lang="de-DE" sz="1800" dirty="0">
              <a:effectLst/>
              <a:latin typeface="Arial" panose="020B0604020202020204" pitchFamily="34" charset="0"/>
              <a:ea typeface="Arial" panose="020B0604020202020204" pitchFamily="34" charset="0"/>
            </a:endParaRPr>
          </a:p>
          <a:p>
            <a:endParaRPr lang="de-DE" dirty="0"/>
          </a:p>
          <a:p>
            <a:pPr marL="0" indent="0" algn="ctr">
              <a:buNone/>
            </a:pPr>
            <a:r>
              <a:rPr lang="en-GB" sz="1800" b="1" dirty="0">
                <a:solidFill>
                  <a:schemeClr val="accent1">
                    <a:lumMod val="75000"/>
                  </a:schemeClr>
                </a:solidFill>
                <a:effectLst/>
                <a:latin typeface="Arial" panose="020B0604020202020204" pitchFamily="34" charset="0"/>
                <a:ea typeface="Arial" panose="020B0604020202020204" pitchFamily="34" charset="0"/>
              </a:rPr>
              <a:t>Each of these forms of communication has its characteristics and is selected according to need and context. Choosing the proper means of communication can depend on factors such as the level of formality, the urgency of the message, the desired audience, and the type of information to be communicated.</a:t>
            </a:r>
            <a:endParaRPr lang="de-DE" sz="1800" b="1" dirty="0">
              <a:solidFill>
                <a:schemeClr val="accent1">
                  <a:lumMod val="75000"/>
                </a:schemeClr>
              </a:solidFill>
              <a:effectLst/>
              <a:latin typeface="Arial" panose="020B0604020202020204" pitchFamily="34" charset="0"/>
              <a:ea typeface="Arial" panose="020B0604020202020204" pitchFamily="34" charset="0"/>
            </a:endParaRPr>
          </a:p>
          <a:p>
            <a:endParaRPr lang="de-DE" dirty="0"/>
          </a:p>
        </p:txBody>
      </p:sp>
      <p:pic>
        <p:nvPicPr>
          <p:cNvPr id="4" name="Picture 2">
            <a:extLst>
              <a:ext uri="{FF2B5EF4-FFF2-40B4-BE49-F238E27FC236}">
                <a16:creationId xmlns:a16="http://schemas.microsoft.com/office/drawing/2014/main" id="{A613C91D-94EA-4A70-B273-8E275D66F5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09748" y="330899"/>
            <a:ext cx="1876425" cy="600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9337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C33A14-9099-4580-A5F7-BF3F5953570E}"/>
              </a:ext>
            </a:extLst>
          </p:cNvPr>
          <p:cNvSpPr>
            <a:spLocks noGrp="1"/>
          </p:cNvSpPr>
          <p:nvPr>
            <p:ph type="title"/>
          </p:nvPr>
        </p:nvSpPr>
        <p:spPr>
          <a:xfrm>
            <a:off x="1371600" y="685800"/>
            <a:ext cx="9601200" cy="905256"/>
          </a:xfrm>
        </p:spPr>
        <p:txBody>
          <a:bodyPr>
            <a:normAutofit fontScale="90000"/>
          </a:bodyPr>
          <a:lstStyle/>
          <a:p>
            <a:pPr>
              <a:lnSpc>
                <a:spcPct val="115000"/>
              </a:lnSpc>
            </a:pPr>
            <a:r>
              <a:rPr lang="en-GB" sz="2700" dirty="0">
                <a:effectLst/>
                <a:latin typeface="Arial" panose="020B0604020202020204" pitchFamily="34" charset="0"/>
                <a:ea typeface="Arial" panose="020B0604020202020204" pitchFamily="34" charset="0"/>
              </a:rPr>
              <a:t>Advantages and challenges of online communication</a:t>
            </a:r>
            <a:br>
              <a:rPr lang="en-GB" sz="1800" dirty="0">
                <a:effectLst/>
                <a:latin typeface="Arial" panose="020B0604020202020204" pitchFamily="34" charset="0"/>
                <a:ea typeface="Arial" panose="020B0604020202020204" pitchFamily="34" charset="0"/>
              </a:rPr>
            </a:br>
            <a:r>
              <a:rPr lang="en-GB" sz="1600" dirty="0">
                <a:effectLst/>
                <a:latin typeface="Arial" panose="020B0604020202020204" pitchFamily="34" charset="0"/>
                <a:ea typeface="Arial" panose="020B0604020202020204" pitchFamily="34" charset="0"/>
              </a:rPr>
              <a:t>Online communication offers a number of advantages but also brings specific challenges:</a:t>
            </a:r>
            <a:br>
              <a:rPr lang="de-DE" sz="1800" dirty="0">
                <a:effectLst/>
                <a:latin typeface="Arial" panose="020B0604020202020204" pitchFamily="34" charset="0"/>
                <a:ea typeface="Arial" panose="020B0604020202020204" pitchFamily="34" charset="0"/>
              </a:rPr>
            </a:br>
            <a:br>
              <a:rPr lang="de-DE" sz="1800" dirty="0">
                <a:effectLst/>
                <a:latin typeface="Arial" panose="020B0604020202020204" pitchFamily="34" charset="0"/>
                <a:ea typeface="Arial" panose="020B0604020202020204" pitchFamily="34" charset="0"/>
              </a:rPr>
            </a:br>
            <a:endParaRPr lang="de-DE" dirty="0"/>
          </a:p>
        </p:txBody>
      </p:sp>
      <p:sp>
        <p:nvSpPr>
          <p:cNvPr id="3" name="Inhaltsplatzhalter 2">
            <a:extLst>
              <a:ext uri="{FF2B5EF4-FFF2-40B4-BE49-F238E27FC236}">
                <a16:creationId xmlns:a16="http://schemas.microsoft.com/office/drawing/2014/main" id="{7DCE8517-2DA1-440A-9E35-AAC72AC8B312}"/>
              </a:ext>
            </a:extLst>
          </p:cNvPr>
          <p:cNvSpPr>
            <a:spLocks noGrp="1"/>
          </p:cNvSpPr>
          <p:nvPr>
            <p:ph idx="1"/>
          </p:nvPr>
        </p:nvSpPr>
        <p:spPr>
          <a:xfrm>
            <a:off x="1371600" y="1828800"/>
            <a:ext cx="9601200" cy="4038600"/>
          </a:xfrm>
        </p:spPr>
        <p:txBody>
          <a:bodyPr>
            <a:normAutofit/>
          </a:bodyPr>
          <a:lstStyle/>
          <a:p>
            <a:pPr marL="0" lvl="0" indent="0">
              <a:lnSpc>
                <a:spcPct val="115000"/>
              </a:lnSpc>
              <a:buNone/>
            </a:pPr>
            <a:r>
              <a:rPr lang="en-GB" sz="1300" b="1" dirty="0">
                <a:solidFill>
                  <a:schemeClr val="accent1">
                    <a:lumMod val="75000"/>
                  </a:schemeClr>
                </a:solidFill>
                <a:effectLst/>
                <a:latin typeface="Arial" panose="020B0604020202020204" pitchFamily="34" charset="0"/>
                <a:ea typeface="Arial" panose="020B0604020202020204" pitchFamily="34" charset="0"/>
              </a:rPr>
              <a:t>Positive aspects of online communication</a:t>
            </a:r>
          </a:p>
          <a:p>
            <a:pPr marL="342900" lvl="0" indent="-342900">
              <a:lnSpc>
                <a:spcPct val="115000"/>
              </a:lnSpc>
              <a:buFont typeface="+mj-lt"/>
              <a:buAutoNum type="arabicPeriod"/>
            </a:pPr>
            <a:r>
              <a:rPr lang="en-GB" sz="1300" b="1" dirty="0">
                <a:effectLst/>
                <a:latin typeface="Arial" panose="020B0604020202020204" pitchFamily="34" charset="0"/>
                <a:ea typeface="Arial" panose="020B0604020202020204" pitchFamily="34" charset="0"/>
              </a:rPr>
              <a:t>speed</a:t>
            </a:r>
            <a:r>
              <a:rPr lang="en-GB" sz="1300" dirty="0">
                <a:effectLst/>
                <a:latin typeface="Arial" panose="020B0604020202020204" pitchFamily="34" charset="0"/>
                <a:ea typeface="Arial" panose="020B0604020202020204" pitchFamily="34" charset="0"/>
              </a:rPr>
              <a:t>: online communication enables the rapid exchange of information. Messages and responses can be sent and received in real time, making communication more efficient.</a:t>
            </a:r>
            <a:endParaRPr lang="de-DE" sz="13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300" b="1" dirty="0">
                <a:effectLst/>
                <a:latin typeface="Arial" panose="020B0604020202020204" pitchFamily="34" charset="0"/>
                <a:ea typeface="Arial" panose="020B0604020202020204" pitchFamily="34" charset="0"/>
              </a:rPr>
              <a:t>convenience</a:t>
            </a:r>
            <a:r>
              <a:rPr lang="en-GB" sz="1300" dirty="0">
                <a:effectLst/>
                <a:latin typeface="Arial" panose="020B0604020202020204" pitchFamily="34" charset="0"/>
                <a:ea typeface="Arial" panose="020B0604020202020204" pitchFamily="34" charset="0"/>
              </a:rPr>
              <a:t>: The ability to communicate virtually anywhere with internet access offers a high level of convenience. People can easily maintain connections regardless of geographical distance.</a:t>
            </a:r>
            <a:endParaRPr lang="de-DE" sz="13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300" b="1" dirty="0">
                <a:effectLst/>
                <a:latin typeface="Arial" panose="020B0604020202020204" pitchFamily="34" charset="0"/>
                <a:ea typeface="Arial" panose="020B0604020202020204" pitchFamily="34" charset="0"/>
              </a:rPr>
              <a:t>accessibility</a:t>
            </a:r>
            <a:r>
              <a:rPr lang="en-GB" sz="1300" dirty="0">
                <a:effectLst/>
                <a:latin typeface="Arial" panose="020B0604020202020204" pitchFamily="34" charset="0"/>
                <a:ea typeface="Arial" panose="020B0604020202020204" pitchFamily="34" charset="0"/>
              </a:rPr>
              <a:t>: online platforms offer multiple communication methods, accessible to different needs and preferences - from text messages to voice and video calls to social media.</a:t>
            </a:r>
            <a:endParaRPr lang="de-DE" sz="13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300" b="1" dirty="0">
                <a:effectLst/>
                <a:latin typeface="Arial" panose="020B0604020202020204" pitchFamily="34" charset="0"/>
                <a:ea typeface="Arial" panose="020B0604020202020204" pitchFamily="34" charset="0"/>
              </a:rPr>
              <a:t>diversity of communication forms</a:t>
            </a:r>
            <a:r>
              <a:rPr lang="en-GB" sz="1300" dirty="0">
                <a:effectLst/>
                <a:latin typeface="Arial" panose="020B0604020202020204" pitchFamily="34" charset="0"/>
                <a:ea typeface="Arial" panose="020B0604020202020204" pitchFamily="34" charset="0"/>
              </a:rPr>
              <a:t>: Online tools offer different types of communication - written, </a:t>
            </a:r>
            <a:r>
              <a:rPr lang="en-GB" sz="1300" dirty="0" err="1">
                <a:effectLst/>
                <a:latin typeface="Arial" panose="020B0604020202020204" pitchFamily="34" charset="0"/>
                <a:ea typeface="Arial" panose="020B0604020202020204" pitchFamily="34" charset="0"/>
              </a:rPr>
              <a:t>audiovisual</a:t>
            </a:r>
            <a:r>
              <a:rPr lang="en-GB" sz="1300" dirty="0">
                <a:effectLst/>
                <a:latin typeface="Arial" panose="020B0604020202020204" pitchFamily="34" charset="0"/>
                <a:ea typeface="Arial" panose="020B0604020202020204" pitchFamily="34" charset="0"/>
              </a:rPr>
              <a:t>, and multimedia content - allowing for more prosperous and creative forms of expression.</a:t>
            </a:r>
            <a:endParaRPr lang="de-DE" sz="13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300" b="1" dirty="0">
                <a:effectLst/>
                <a:latin typeface="Arial" panose="020B0604020202020204" pitchFamily="34" charset="0"/>
                <a:ea typeface="Arial" panose="020B0604020202020204" pitchFamily="34" charset="0"/>
              </a:rPr>
              <a:t>networking</a:t>
            </a:r>
            <a:r>
              <a:rPr lang="en-GB" sz="1300" dirty="0">
                <a:effectLst/>
                <a:latin typeface="Arial" panose="020B0604020202020204" pitchFamily="34" charset="0"/>
                <a:ea typeface="Arial" panose="020B0604020202020204" pitchFamily="34" charset="0"/>
              </a:rPr>
              <a:t>: online platforms make establishing and maintaining professional and personal networks easier.</a:t>
            </a:r>
            <a:endParaRPr lang="de-DE" sz="1300" dirty="0">
              <a:effectLst/>
              <a:latin typeface="Arial" panose="020B0604020202020204" pitchFamily="34" charset="0"/>
              <a:ea typeface="Arial" panose="020B0604020202020204" pitchFamily="34" charset="0"/>
            </a:endParaRPr>
          </a:p>
          <a:p>
            <a:endParaRPr lang="de-DE" dirty="0"/>
          </a:p>
        </p:txBody>
      </p:sp>
      <p:pic>
        <p:nvPicPr>
          <p:cNvPr id="4" name="Picture 2">
            <a:extLst>
              <a:ext uri="{FF2B5EF4-FFF2-40B4-BE49-F238E27FC236}">
                <a16:creationId xmlns:a16="http://schemas.microsoft.com/office/drawing/2014/main" id="{9639349A-DCBD-4FB7-99C1-ED6BBE8AD27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09748" y="330899"/>
            <a:ext cx="1876425" cy="600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1831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60B0C0-C39B-444E-B1EB-0D49057AD157}"/>
              </a:ext>
            </a:extLst>
          </p:cNvPr>
          <p:cNvSpPr>
            <a:spLocks noGrp="1"/>
          </p:cNvSpPr>
          <p:nvPr>
            <p:ph type="title"/>
          </p:nvPr>
        </p:nvSpPr>
        <p:spPr>
          <a:xfrm>
            <a:off x="1371600" y="685800"/>
            <a:ext cx="9601200" cy="896112"/>
          </a:xfrm>
        </p:spPr>
        <p:txBody>
          <a:bodyPr>
            <a:normAutofit fontScale="90000"/>
          </a:bodyPr>
          <a:lstStyle/>
          <a:p>
            <a:r>
              <a:rPr kumimoji="0" lang="en-GB" sz="2700" b="0" i="0" u="none" strike="noStrike" kern="1200" cap="none" spc="0" normalizeH="0" baseline="0" noProof="0" dirty="0">
                <a:ln>
                  <a:noFill/>
                </a:ln>
                <a:solidFill>
                  <a:srgbClr val="5E5E5E"/>
                </a:solidFill>
                <a:effectLst/>
                <a:uLnTx/>
                <a:uFillTx/>
                <a:latin typeface="Arial" panose="020B0604020202020204" pitchFamily="34" charset="0"/>
                <a:ea typeface="Arial" panose="020B0604020202020204" pitchFamily="34" charset="0"/>
                <a:cs typeface="+mj-cs"/>
              </a:rPr>
              <a:t>Advantages and challenges of online communication</a:t>
            </a:r>
            <a:br>
              <a:rPr kumimoji="0" lang="en-GB" sz="1600" b="0" i="0" u="none" strike="noStrike" kern="1200" cap="none" spc="0" normalizeH="0" baseline="0" noProof="0" dirty="0">
                <a:ln>
                  <a:noFill/>
                </a:ln>
                <a:solidFill>
                  <a:srgbClr val="5E5E5E"/>
                </a:solidFill>
                <a:effectLst/>
                <a:uLnTx/>
                <a:uFillTx/>
                <a:latin typeface="Arial" panose="020B0604020202020204" pitchFamily="34" charset="0"/>
                <a:ea typeface="Arial" panose="020B0604020202020204" pitchFamily="34" charset="0"/>
                <a:cs typeface="+mj-cs"/>
              </a:rPr>
            </a:br>
            <a:r>
              <a:rPr kumimoji="0" lang="en-GB" sz="1600" b="0" i="0" u="none" strike="noStrike" kern="1200" cap="none" spc="0" normalizeH="0" baseline="0" noProof="0" dirty="0">
                <a:ln>
                  <a:noFill/>
                </a:ln>
                <a:solidFill>
                  <a:srgbClr val="5E5E5E"/>
                </a:solidFill>
                <a:effectLst/>
                <a:uLnTx/>
                <a:uFillTx/>
                <a:latin typeface="Arial" panose="020B0604020202020204" pitchFamily="34" charset="0"/>
                <a:ea typeface="Arial" panose="020B0604020202020204" pitchFamily="34" charset="0"/>
                <a:cs typeface="+mj-cs"/>
              </a:rPr>
              <a:t>Online communication offers a number of advantages but also brings specific challenges</a:t>
            </a:r>
            <a:br>
              <a:rPr kumimoji="0" lang="en-GB" sz="1600" b="0" i="0" u="none" strike="noStrike" kern="1200" cap="none" spc="0" normalizeH="0" baseline="0" noProof="0" dirty="0">
                <a:ln>
                  <a:noFill/>
                </a:ln>
                <a:solidFill>
                  <a:srgbClr val="5E5E5E"/>
                </a:solidFill>
                <a:effectLst/>
                <a:uLnTx/>
                <a:uFillTx/>
                <a:latin typeface="Arial" panose="020B0604020202020204" pitchFamily="34" charset="0"/>
                <a:ea typeface="Arial" panose="020B0604020202020204" pitchFamily="34" charset="0"/>
                <a:cs typeface="+mj-cs"/>
              </a:rPr>
            </a:br>
            <a:r>
              <a:rPr lang="en-GB" sz="1600" dirty="0">
                <a:effectLst/>
                <a:latin typeface="Arial" panose="020B0604020202020204" pitchFamily="34" charset="0"/>
                <a:ea typeface="Arial" panose="020B0604020202020204" pitchFamily="34" charset="0"/>
              </a:rPr>
              <a:t>Challenges of online communication:</a:t>
            </a:r>
            <a:br>
              <a:rPr lang="de-DE" sz="1800" dirty="0">
                <a:effectLst/>
                <a:latin typeface="Arial" panose="020B0604020202020204" pitchFamily="34" charset="0"/>
                <a:ea typeface="Arial" panose="020B0604020202020204" pitchFamily="34" charset="0"/>
              </a:rPr>
            </a:br>
            <a:endParaRPr lang="de-DE" dirty="0"/>
          </a:p>
        </p:txBody>
      </p:sp>
      <p:sp>
        <p:nvSpPr>
          <p:cNvPr id="3" name="Inhaltsplatzhalter 2">
            <a:extLst>
              <a:ext uri="{FF2B5EF4-FFF2-40B4-BE49-F238E27FC236}">
                <a16:creationId xmlns:a16="http://schemas.microsoft.com/office/drawing/2014/main" id="{1764628F-1416-49C3-B511-A1E5D8D8E4D1}"/>
              </a:ext>
            </a:extLst>
          </p:cNvPr>
          <p:cNvSpPr>
            <a:spLocks noGrp="1"/>
          </p:cNvSpPr>
          <p:nvPr>
            <p:ph idx="1"/>
          </p:nvPr>
        </p:nvSpPr>
        <p:spPr>
          <a:xfrm>
            <a:off x="1371600" y="1722120"/>
            <a:ext cx="9601200" cy="4450080"/>
          </a:xfrm>
        </p:spPr>
        <p:txBody>
          <a:bodyPr>
            <a:normAutofit/>
          </a:bodyPr>
          <a:lstStyle/>
          <a:p>
            <a:pPr marL="342900" lvl="0" indent="-342900">
              <a:lnSpc>
                <a:spcPct val="115000"/>
              </a:lnSpc>
              <a:buFont typeface="+mj-lt"/>
              <a:buAutoNum type="arabicPeriod"/>
            </a:pPr>
            <a:r>
              <a:rPr lang="en-GB" sz="1300" dirty="0">
                <a:solidFill>
                  <a:schemeClr val="accent1">
                    <a:lumMod val="75000"/>
                  </a:schemeClr>
                </a:solidFill>
                <a:latin typeface="Arial" panose="020B0604020202020204" pitchFamily="34" charset="0"/>
                <a:ea typeface="Arial" panose="020B0604020202020204" pitchFamily="34" charset="0"/>
              </a:rPr>
              <a:t>M</a:t>
            </a:r>
            <a:r>
              <a:rPr lang="en-GB" sz="1300" dirty="0">
                <a:solidFill>
                  <a:schemeClr val="accent1">
                    <a:lumMod val="75000"/>
                  </a:schemeClr>
                </a:solidFill>
                <a:effectLst/>
                <a:latin typeface="Arial" panose="020B0604020202020204" pitchFamily="34" charset="0"/>
                <a:ea typeface="Arial" panose="020B0604020202020204" pitchFamily="34" charset="0"/>
              </a:rPr>
              <a:t>isunderstandings</a:t>
            </a:r>
            <a:r>
              <a:rPr lang="en-GB" sz="1300" dirty="0">
                <a:effectLst/>
                <a:latin typeface="Arial" panose="020B0604020202020204" pitchFamily="34" charset="0"/>
                <a:ea typeface="Arial" panose="020B0604020202020204" pitchFamily="34" charset="0"/>
              </a:rPr>
              <a:t>: The absence of non-verbal communication (such as body language and tone of voice) in text messages can lead to misunderstandings as the emotional context of a message may be missing.</a:t>
            </a:r>
            <a:endParaRPr lang="de-DE" sz="13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300" dirty="0">
                <a:solidFill>
                  <a:schemeClr val="accent1">
                    <a:lumMod val="75000"/>
                  </a:schemeClr>
                </a:solidFill>
                <a:effectLst/>
                <a:latin typeface="Arial" panose="020B0604020202020204" pitchFamily="34" charset="0"/>
                <a:ea typeface="Arial" panose="020B0604020202020204" pitchFamily="34" charset="0"/>
              </a:rPr>
              <a:t>Information overload</a:t>
            </a:r>
            <a:r>
              <a:rPr lang="en-GB" sz="1300" dirty="0">
                <a:effectLst/>
                <a:latin typeface="Arial" panose="020B0604020202020204" pitchFamily="34" charset="0"/>
                <a:ea typeface="Arial" panose="020B0604020202020204" pitchFamily="34" charset="0"/>
              </a:rPr>
              <a:t>: the constant availability of information and the ease with which messages can be sent and received often leads to an overload that makes distinguishing the important from the unimportant difficult.</a:t>
            </a:r>
            <a:endParaRPr lang="de-DE" sz="13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300" dirty="0">
                <a:solidFill>
                  <a:schemeClr val="accent1">
                    <a:lumMod val="75000"/>
                  </a:schemeClr>
                </a:solidFill>
                <a:effectLst/>
                <a:latin typeface="Arial" panose="020B0604020202020204" pitchFamily="34" charset="0"/>
                <a:ea typeface="Arial" panose="020B0604020202020204" pitchFamily="34" charset="0"/>
              </a:rPr>
              <a:t>Digital divide</a:t>
            </a:r>
            <a:r>
              <a:rPr lang="en-GB" sz="1300" dirty="0">
                <a:effectLst/>
                <a:latin typeface="Arial" panose="020B0604020202020204" pitchFamily="34" charset="0"/>
                <a:ea typeface="Arial" panose="020B0604020202020204" pitchFamily="34" charset="0"/>
              </a:rPr>
              <a:t>: only some have equal access to digital devices and the internet, which can lead to a divide in communication reach.</a:t>
            </a:r>
            <a:endParaRPr lang="de-DE" sz="13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300" dirty="0">
                <a:solidFill>
                  <a:schemeClr val="accent1">
                    <a:lumMod val="75000"/>
                  </a:schemeClr>
                </a:solidFill>
                <a:effectLst/>
                <a:latin typeface="Arial" panose="020B0604020202020204" pitchFamily="34" charset="0"/>
                <a:ea typeface="Arial" panose="020B0604020202020204" pitchFamily="34" charset="0"/>
              </a:rPr>
              <a:t>privacy and security</a:t>
            </a:r>
            <a:r>
              <a:rPr lang="en-GB" sz="1300" dirty="0">
                <a:effectLst/>
                <a:latin typeface="Arial" panose="020B0604020202020204" pitchFamily="34" charset="0"/>
                <a:ea typeface="Arial" panose="020B0604020202020204" pitchFamily="34" charset="0"/>
              </a:rPr>
              <a:t>: Online communication poses privacy and data security risks. Personal information can be vulnerable to unauthorized access and misuse.</a:t>
            </a:r>
            <a:endParaRPr lang="de-DE" sz="13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300" dirty="0">
                <a:solidFill>
                  <a:schemeClr val="accent1">
                    <a:lumMod val="75000"/>
                  </a:schemeClr>
                </a:solidFill>
                <a:effectLst/>
                <a:latin typeface="Arial" panose="020B0604020202020204" pitchFamily="34" charset="0"/>
                <a:ea typeface="Arial" panose="020B0604020202020204" pitchFamily="34" charset="0"/>
              </a:rPr>
              <a:t>Social isolation</a:t>
            </a:r>
            <a:r>
              <a:rPr lang="en-GB" sz="1300" dirty="0">
                <a:effectLst/>
                <a:latin typeface="Arial" panose="020B0604020202020204" pitchFamily="34" charset="0"/>
                <a:ea typeface="Arial" panose="020B0604020202020204" pitchFamily="34" charset="0"/>
              </a:rPr>
              <a:t>: Overreliance on online communication can reduce face-to-face interactions and increase feelings of isolation and alienation.</a:t>
            </a:r>
            <a:endParaRPr lang="de-DE" sz="13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300" dirty="0">
                <a:solidFill>
                  <a:schemeClr val="accent1">
                    <a:lumMod val="75000"/>
                  </a:schemeClr>
                </a:solidFill>
                <a:effectLst/>
                <a:latin typeface="Arial" panose="020B0604020202020204" pitchFamily="34" charset="0"/>
                <a:ea typeface="Arial" panose="020B0604020202020204" pitchFamily="34" charset="0"/>
              </a:rPr>
              <a:t>Online conflicts and cyberbullying</a:t>
            </a:r>
            <a:r>
              <a:rPr lang="en-GB" sz="1300" dirty="0">
                <a:effectLst/>
                <a:latin typeface="Arial" panose="020B0604020202020204" pitchFamily="34" charset="0"/>
                <a:ea typeface="Arial" panose="020B0604020202020204" pitchFamily="34" charset="0"/>
              </a:rPr>
              <a:t>: the anonymity and distance offered by the internet can lead to inconsiderate </a:t>
            </a:r>
            <a:r>
              <a:rPr lang="en-GB" sz="1300" dirty="0" err="1">
                <a:effectLst/>
                <a:latin typeface="Arial" panose="020B0604020202020204" pitchFamily="34" charset="0"/>
                <a:ea typeface="Arial" panose="020B0604020202020204" pitchFamily="34" charset="0"/>
              </a:rPr>
              <a:t>behavior</a:t>
            </a:r>
            <a:r>
              <a:rPr lang="en-GB" sz="1300" dirty="0">
                <a:effectLst/>
                <a:latin typeface="Arial" panose="020B0604020202020204" pitchFamily="34" charset="0"/>
                <a:ea typeface="Arial" panose="020B0604020202020204" pitchFamily="34" charset="0"/>
              </a:rPr>
              <a:t>, online conflicts, and cyberbullying.</a:t>
            </a:r>
            <a:endParaRPr lang="de-DE" sz="1300" dirty="0">
              <a:effectLst/>
              <a:latin typeface="Arial" panose="020B0604020202020204" pitchFamily="34" charset="0"/>
              <a:ea typeface="Arial" panose="020B0604020202020204" pitchFamily="34" charset="0"/>
            </a:endParaRPr>
          </a:p>
          <a:p>
            <a:pPr marL="0" indent="0" algn="ctr">
              <a:buNone/>
            </a:pPr>
            <a:r>
              <a:rPr lang="en-GB" sz="1300" b="1" dirty="0">
                <a:solidFill>
                  <a:schemeClr val="accent1">
                    <a:lumMod val="75000"/>
                  </a:schemeClr>
                </a:solidFill>
                <a:effectLst/>
                <a:latin typeface="Arial" panose="020B0604020202020204" pitchFamily="34" charset="0"/>
                <a:ea typeface="Arial" panose="020B0604020202020204" pitchFamily="34" charset="0"/>
              </a:rPr>
              <a:t>Communicating effectively online is taking advantage of the positive aspects while recognizing and overcoming the challenges. This requires conscious management of one's online presence, communication habits, and how digital technologies are used</a:t>
            </a:r>
            <a:r>
              <a:rPr lang="en-GB" sz="1800" b="1" dirty="0">
                <a:solidFill>
                  <a:schemeClr val="accent1">
                    <a:lumMod val="75000"/>
                  </a:schemeClr>
                </a:solidFill>
                <a:effectLst/>
                <a:latin typeface="Arial" panose="020B0604020202020204" pitchFamily="34" charset="0"/>
                <a:ea typeface="Arial" panose="020B0604020202020204" pitchFamily="34" charset="0"/>
              </a:rPr>
              <a:t>.</a:t>
            </a:r>
            <a:endParaRPr lang="de-DE" sz="1800" b="1" dirty="0">
              <a:solidFill>
                <a:schemeClr val="accent1">
                  <a:lumMod val="75000"/>
                </a:schemeClr>
              </a:solidFill>
              <a:effectLst/>
              <a:latin typeface="Arial" panose="020B0604020202020204" pitchFamily="34" charset="0"/>
              <a:ea typeface="Arial" panose="020B0604020202020204" pitchFamily="34" charset="0"/>
            </a:endParaRPr>
          </a:p>
          <a:p>
            <a:endParaRPr lang="de-DE" dirty="0"/>
          </a:p>
          <a:p>
            <a:endParaRPr lang="de-DE" dirty="0"/>
          </a:p>
        </p:txBody>
      </p:sp>
      <p:pic>
        <p:nvPicPr>
          <p:cNvPr id="4" name="Picture 2">
            <a:extLst>
              <a:ext uri="{FF2B5EF4-FFF2-40B4-BE49-F238E27FC236}">
                <a16:creationId xmlns:a16="http://schemas.microsoft.com/office/drawing/2014/main" id="{B9299C9B-F33C-4793-96B2-7AA56705A0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09748" y="330899"/>
            <a:ext cx="1876425" cy="600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202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9DD5A4-2534-409A-B82E-BB52B700EA13}"/>
              </a:ext>
            </a:extLst>
          </p:cNvPr>
          <p:cNvSpPr>
            <a:spLocks noGrp="1"/>
          </p:cNvSpPr>
          <p:nvPr>
            <p:ph type="title"/>
          </p:nvPr>
        </p:nvSpPr>
        <p:spPr/>
        <p:txBody>
          <a:bodyPr>
            <a:normAutofit/>
          </a:bodyPr>
          <a:lstStyle/>
          <a:p>
            <a:r>
              <a:rPr lang="en-GB" sz="2400" dirty="0">
                <a:effectLst/>
                <a:latin typeface="Arial" panose="020B0604020202020204" pitchFamily="34" charset="0"/>
                <a:ea typeface="Arial" panose="020B0604020202020204" pitchFamily="34" charset="0"/>
              </a:rPr>
              <a:t>Technostress – What is it?</a:t>
            </a:r>
            <a:endParaRPr lang="de-DE" sz="5400" dirty="0"/>
          </a:p>
        </p:txBody>
      </p:sp>
      <p:sp>
        <p:nvSpPr>
          <p:cNvPr id="3" name="Inhaltsplatzhalter 2">
            <a:extLst>
              <a:ext uri="{FF2B5EF4-FFF2-40B4-BE49-F238E27FC236}">
                <a16:creationId xmlns:a16="http://schemas.microsoft.com/office/drawing/2014/main" id="{A992ED38-2CF1-41D1-8759-9D4161697304}"/>
              </a:ext>
            </a:extLst>
          </p:cNvPr>
          <p:cNvSpPr>
            <a:spLocks noGrp="1"/>
          </p:cNvSpPr>
          <p:nvPr>
            <p:ph idx="1"/>
          </p:nvPr>
        </p:nvSpPr>
        <p:spPr>
          <a:xfrm>
            <a:off x="1371600" y="2729484"/>
            <a:ext cx="9601200" cy="2363724"/>
          </a:xfrm>
        </p:spPr>
        <p:txBody>
          <a:bodyPr/>
          <a:lstStyle/>
          <a:p>
            <a:pPr marL="0" indent="0" algn="ctr">
              <a:buNone/>
            </a:pPr>
            <a:r>
              <a:rPr lang="en-GB" sz="2400" b="1" i="1" dirty="0">
                <a:solidFill>
                  <a:schemeClr val="accent1">
                    <a:lumMod val="75000"/>
                  </a:schemeClr>
                </a:solidFill>
                <a:effectLst/>
                <a:latin typeface="Arial" panose="020B0604020202020204" pitchFamily="34" charset="0"/>
                <a:ea typeface="Arial" panose="020B0604020202020204" pitchFamily="34" charset="0"/>
              </a:rPr>
              <a:t>“Technostress is a term that describes the stress that arises from using or interacting with technology.”</a:t>
            </a:r>
            <a:endParaRPr lang="de-DE" sz="2400" b="1" i="1" dirty="0">
              <a:solidFill>
                <a:schemeClr val="accent1">
                  <a:lumMod val="75000"/>
                </a:schemeClr>
              </a:solidFill>
              <a:effectLst/>
              <a:latin typeface="Arial" panose="020B0604020202020204" pitchFamily="34" charset="0"/>
              <a:ea typeface="Arial" panose="020B0604020202020204" pitchFamily="34" charset="0"/>
            </a:endParaRPr>
          </a:p>
          <a:p>
            <a:endParaRPr lang="de-DE" dirty="0"/>
          </a:p>
        </p:txBody>
      </p:sp>
      <p:pic>
        <p:nvPicPr>
          <p:cNvPr id="4" name="Picture 2">
            <a:extLst>
              <a:ext uri="{FF2B5EF4-FFF2-40B4-BE49-F238E27FC236}">
                <a16:creationId xmlns:a16="http://schemas.microsoft.com/office/drawing/2014/main" id="{F96B85EB-4B17-45BC-BF6F-A0405DC0A6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09748" y="330899"/>
            <a:ext cx="1876425" cy="600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0198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ACF1709-774C-4D38-AD75-E6DDAB211E64}"/>
              </a:ext>
            </a:extLst>
          </p:cNvPr>
          <p:cNvSpPr>
            <a:spLocks noGrp="1"/>
          </p:cNvSpPr>
          <p:nvPr>
            <p:ph type="title"/>
          </p:nvPr>
        </p:nvSpPr>
        <p:spPr/>
        <p:txBody>
          <a:bodyPr>
            <a:normAutofit/>
          </a:bodyPr>
          <a:lstStyle/>
          <a:p>
            <a:r>
              <a:rPr kumimoji="0" lang="en-GB" sz="2400" b="0" i="0" u="none" strike="noStrike" kern="1200" cap="none" spc="0" normalizeH="0" baseline="0" noProof="0" dirty="0">
                <a:ln>
                  <a:noFill/>
                </a:ln>
                <a:solidFill>
                  <a:srgbClr val="5E5E5E"/>
                </a:solidFill>
                <a:effectLst/>
                <a:uLnTx/>
                <a:uFillTx/>
                <a:latin typeface="Arial" panose="020B0604020202020204" pitchFamily="34" charset="0"/>
                <a:ea typeface="Arial" panose="020B0604020202020204" pitchFamily="34" charset="0"/>
                <a:cs typeface="+mj-cs"/>
              </a:rPr>
              <a:t>Technostress – What is it?</a:t>
            </a:r>
            <a:endParaRPr lang="de-DE" sz="5400" dirty="0"/>
          </a:p>
        </p:txBody>
      </p:sp>
      <p:sp>
        <p:nvSpPr>
          <p:cNvPr id="3" name="Inhaltsplatzhalter 2">
            <a:extLst>
              <a:ext uri="{FF2B5EF4-FFF2-40B4-BE49-F238E27FC236}">
                <a16:creationId xmlns:a16="http://schemas.microsoft.com/office/drawing/2014/main" id="{BAE43C15-460B-47DE-8812-B42848E75761}"/>
              </a:ext>
            </a:extLst>
          </p:cNvPr>
          <p:cNvSpPr>
            <a:spLocks noGrp="1"/>
          </p:cNvSpPr>
          <p:nvPr>
            <p:ph idx="1"/>
          </p:nvPr>
        </p:nvSpPr>
        <p:spPr>
          <a:xfrm>
            <a:off x="1371600" y="1508760"/>
            <a:ext cx="9601200" cy="4358640"/>
          </a:xfrm>
        </p:spPr>
        <p:txBody>
          <a:bodyPr>
            <a:normAutofit fontScale="77500" lnSpcReduction="20000"/>
          </a:bodyPr>
          <a:lstStyle/>
          <a:p>
            <a:pPr marL="0" indent="0">
              <a:lnSpc>
                <a:spcPct val="115000"/>
              </a:lnSpc>
              <a:buNone/>
            </a:pPr>
            <a:r>
              <a:rPr lang="en-GB" sz="1600" dirty="0">
                <a:effectLst/>
                <a:latin typeface="Arial" panose="020B0604020202020204" pitchFamily="34" charset="0"/>
                <a:ea typeface="Arial" panose="020B0604020202020204" pitchFamily="34" charset="0"/>
              </a:rPr>
              <a:t>This stress can have multiple causes and manifest itself in different forms. </a:t>
            </a:r>
            <a:r>
              <a:rPr lang="de-DE" sz="1600" dirty="0" err="1">
                <a:effectLst/>
                <a:latin typeface="Arial" panose="020B0604020202020204" pitchFamily="34" charset="0"/>
                <a:ea typeface="Arial" panose="020B0604020202020204" pitchFamily="34" charset="0"/>
              </a:rPr>
              <a:t>Some</a:t>
            </a:r>
            <a:r>
              <a:rPr lang="de-DE" sz="1600" dirty="0">
                <a:effectLst/>
                <a:latin typeface="Arial" panose="020B0604020202020204" pitchFamily="34" charset="0"/>
                <a:ea typeface="Arial" panose="020B0604020202020204" pitchFamily="34" charset="0"/>
              </a:rPr>
              <a:t> </a:t>
            </a:r>
            <a:r>
              <a:rPr lang="de-DE" sz="1600" dirty="0" err="1">
                <a:effectLst/>
                <a:latin typeface="Arial" panose="020B0604020202020204" pitchFamily="34" charset="0"/>
                <a:ea typeface="Arial" panose="020B0604020202020204" pitchFamily="34" charset="0"/>
              </a:rPr>
              <a:t>of</a:t>
            </a:r>
            <a:r>
              <a:rPr lang="de-DE" sz="1600" dirty="0">
                <a:effectLst/>
                <a:latin typeface="Arial" panose="020B0604020202020204" pitchFamily="34" charset="0"/>
                <a:ea typeface="Arial" panose="020B0604020202020204" pitchFamily="34" charset="0"/>
              </a:rPr>
              <a:t> </a:t>
            </a:r>
            <a:r>
              <a:rPr lang="de-DE" sz="1600" dirty="0" err="1">
                <a:effectLst/>
                <a:latin typeface="Arial" panose="020B0604020202020204" pitchFamily="34" charset="0"/>
                <a:ea typeface="Arial" panose="020B0604020202020204" pitchFamily="34" charset="0"/>
              </a:rPr>
              <a:t>the</a:t>
            </a:r>
            <a:r>
              <a:rPr lang="de-DE" sz="1600" dirty="0">
                <a:effectLst/>
                <a:latin typeface="Arial" panose="020B0604020202020204" pitchFamily="34" charset="0"/>
                <a:ea typeface="Arial" panose="020B0604020202020204" pitchFamily="34" charset="0"/>
              </a:rPr>
              <a:t> </a:t>
            </a:r>
            <a:r>
              <a:rPr lang="de-DE" sz="1600" dirty="0" err="1">
                <a:effectLst/>
                <a:latin typeface="Arial" panose="020B0604020202020204" pitchFamily="34" charset="0"/>
                <a:ea typeface="Arial" panose="020B0604020202020204" pitchFamily="34" charset="0"/>
              </a:rPr>
              <a:t>main</a:t>
            </a:r>
            <a:r>
              <a:rPr lang="de-DE" sz="1600" dirty="0">
                <a:effectLst/>
                <a:latin typeface="Arial" panose="020B0604020202020204" pitchFamily="34" charset="0"/>
                <a:ea typeface="Arial" panose="020B0604020202020204" pitchFamily="34" charset="0"/>
              </a:rPr>
              <a:t> </a:t>
            </a:r>
            <a:r>
              <a:rPr lang="de-DE" sz="1600" dirty="0" err="1">
                <a:effectLst/>
                <a:latin typeface="Arial" panose="020B0604020202020204" pitchFamily="34" charset="0"/>
                <a:ea typeface="Arial" panose="020B0604020202020204" pitchFamily="34" charset="0"/>
              </a:rPr>
              <a:t>characteristics</a:t>
            </a:r>
            <a:r>
              <a:rPr lang="de-DE" sz="1600" dirty="0">
                <a:effectLst/>
                <a:latin typeface="Arial" panose="020B0604020202020204" pitchFamily="34" charset="0"/>
                <a:ea typeface="Arial" panose="020B0604020202020204" pitchFamily="34" charset="0"/>
              </a:rPr>
              <a:t> </a:t>
            </a:r>
            <a:r>
              <a:rPr lang="de-DE" sz="1600" dirty="0" err="1">
                <a:effectLst/>
                <a:latin typeface="Arial" panose="020B0604020202020204" pitchFamily="34" charset="0"/>
                <a:ea typeface="Arial" panose="020B0604020202020204" pitchFamily="34" charset="0"/>
              </a:rPr>
              <a:t>of</a:t>
            </a:r>
            <a:r>
              <a:rPr lang="de-DE" sz="1600" dirty="0">
                <a:effectLst/>
                <a:latin typeface="Arial" panose="020B0604020202020204" pitchFamily="34" charset="0"/>
                <a:ea typeface="Arial" panose="020B0604020202020204" pitchFamily="34" charset="0"/>
              </a:rPr>
              <a:t> technostress </a:t>
            </a:r>
            <a:r>
              <a:rPr lang="de-DE" sz="1600" dirty="0" err="1">
                <a:effectLst/>
                <a:latin typeface="Arial" panose="020B0604020202020204" pitchFamily="34" charset="0"/>
                <a:ea typeface="Arial" panose="020B0604020202020204" pitchFamily="34" charset="0"/>
              </a:rPr>
              <a:t>are</a:t>
            </a:r>
            <a:r>
              <a:rPr lang="de-DE" sz="1600" dirty="0">
                <a:effectLst/>
                <a:latin typeface="Arial" panose="020B0604020202020204" pitchFamily="34" charset="0"/>
                <a:ea typeface="Arial" panose="020B0604020202020204" pitchFamily="34" charset="0"/>
              </a:rPr>
              <a:t>:</a:t>
            </a:r>
          </a:p>
          <a:p>
            <a:pPr marL="0" indent="0">
              <a:lnSpc>
                <a:spcPct val="115000"/>
              </a:lnSpc>
              <a:buNone/>
            </a:pPr>
            <a:endParaRPr lang="de-DE" sz="16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600" dirty="0">
                <a:effectLst/>
                <a:latin typeface="Arial" panose="020B0604020202020204" pitchFamily="34" charset="0"/>
                <a:ea typeface="Arial" panose="020B0604020202020204" pitchFamily="34" charset="0"/>
              </a:rPr>
              <a:t>Technology overwhelms the feeling of being overwhelmed by digital technologies' constant presence and demands. Persistent notifications can cause this, as can the need to be constantly available or the sheer amount of information that needs to be processed online.</a:t>
            </a:r>
            <a:endParaRPr lang="de-DE" sz="16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600" dirty="0">
                <a:effectLst/>
                <a:latin typeface="Arial" panose="020B0604020202020204" pitchFamily="34" charset="0"/>
                <a:ea typeface="Arial" panose="020B0604020202020204" pitchFamily="34" charset="0"/>
              </a:rPr>
              <a:t>pressure to adapt: the need to continually adapt to new technologies, software updates, or digital tools can cause stress, especially for people who have difficulty with technological change</a:t>
            </a:r>
            <a:endParaRPr lang="de-DE" sz="16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600" dirty="0">
                <a:effectLst/>
                <a:latin typeface="Arial" panose="020B0604020202020204" pitchFamily="34" charset="0"/>
                <a:ea typeface="Arial" panose="020B0604020202020204" pitchFamily="34" charset="0"/>
              </a:rPr>
              <a:t>privacy and security concerns: concerns about personal information and data security in the digital space can also lead to technostress.</a:t>
            </a:r>
            <a:endParaRPr lang="de-DE" sz="16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600" dirty="0">
                <a:effectLst/>
                <a:latin typeface="Arial" panose="020B0604020202020204" pitchFamily="34" charset="0"/>
                <a:ea typeface="Arial" panose="020B0604020202020204" pitchFamily="34" charset="0"/>
              </a:rPr>
              <a:t>Social and professional impact: The way technology affects social interactions and the world of work can also cause stress, whether through changing forms of communication or the expectation to be available outside of regular working hours.</a:t>
            </a:r>
            <a:endParaRPr lang="de-DE" sz="16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600" dirty="0">
                <a:effectLst/>
                <a:latin typeface="Arial" panose="020B0604020202020204" pitchFamily="34" charset="0"/>
                <a:ea typeface="Arial" panose="020B0604020202020204" pitchFamily="34" charset="0"/>
              </a:rPr>
              <a:t>digital dependency: An over-reliance on digital devices and the feeling of being unable to function without them can also cause stress.</a:t>
            </a:r>
            <a:endParaRPr lang="de-DE" sz="1600" dirty="0">
              <a:latin typeface="Arial" panose="020B0604020202020204" pitchFamily="34" charset="0"/>
              <a:ea typeface="Arial" panose="020B0604020202020204" pitchFamily="34" charset="0"/>
            </a:endParaRPr>
          </a:p>
          <a:p>
            <a:pPr marL="0" lvl="0" indent="0">
              <a:lnSpc>
                <a:spcPct val="115000"/>
              </a:lnSpc>
              <a:buNone/>
            </a:pPr>
            <a:endParaRPr lang="en-GB" sz="1600" dirty="0">
              <a:effectLst/>
              <a:latin typeface="Arial" panose="020B0604020202020204" pitchFamily="34" charset="0"/>
              <a:ea typeface="Arial" panose="020B0604020202020204" pitchFamily="34" charset="0"/>
            </a:endParaRPr>
          </a:p>
          <a:p>
            <a:pPr marL="0" lvl="0" indent="0" algn="ctr">
              <a:lnSpc>
                <a:spcPct val="115000"/>
              </a:lnSpc>
              <a:buNone/>
            </a:pPr>
            <a:r>
              <a:rPr lang="en-GB" sz="1600" b="1" dirty="0">
                <a:solidFill>
                  <a:schemeClr val="accent1">
                    <a:lumMod val="75000"/>
                  </a:schemeClr>
                </a:solidFill>
                <a:effectLst/>
                <a:latin typeface="Arial" panose="020B0604020202020204" pitchFamily="34" charset="0"/>
                <a:ea typeface="Arial" panose="020B0604020202020204" pitchFamily="34" charset="0"/>
              </a:rPr>
              <a:t>Technostress can have far-reaching effects on physical and mental health, including symptoms such as fatigue, irritability, sleep disturbances, and reduced quality of life. To manage technostress, it is essential to find a balance in your use of technology, take breaks from digital devices, and use conscious strategies to manage stress.</a:t>
            </a:r>
            <a:endParaRPr lang="de-DE" sz="1600" b="1" dirty="0">
              <a:solidFill>
                <a:schemeClr val="accent1">
                  <a:lumMod val="75000"/>
                </a:schemeClr>
              </a:solidFill>
              <a:effectLst/>
              <a:latin typeface="Arial" panose="020B0604020202020204" pitchFamily="34" charset="0"/>
              <a:ea typeface="Arial" panose="020B0604020202020204" pitchFamily="34" charset="0"/>
            </a:endParaRPr>
          </a:p>
          <a:p>
            <a:endParaRPr lang="de-DE" dirty="0"/>
          </a:p>
        </p:txBody>
      </p:sp>
      <p:pic>
        <p:nvPicPr>
          <p:cNvPr id="4" name="Picture 2">
            <a:extLst>
              <a:ext uri="{FF2B5EF4-FFF2-40B4-BE49-F238E27FC236}">
                <a16:creationId xmlns:a16="http://schemas.microsoft.com/office/drawing/2014/main" id="{A37F4495-0866-4647-87EA-B9DB86178A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09748" y="330899"/>
            <a:ext cx="1876425" cy="600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65164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66B17C-4971-4FF7-BACA-C8BC703DED6E}"/>
              </a:ext>
            </a:extLst>
          </p:cNvPr>
          <p:cNvSpPr>
            <a:spLocks noGrp="1"/>
          </p:cNvSpPr>
          <p:nvPr>
            <p:ph type="title"/>
          </p:nvPr>
        </p:nvSpPr>
        <p:spPr>
          <a:xfrm>
            <a:off x="1371600" y="685800"/>
            <a:ext cx="9601200" cy="868680"/>
          </a:xfrm>
        </p:spPr>
        <p:txBody>
          <a:bodyPr/>
          <a:lstStyle/>
          <a:p>
            <a:r>
              <a:rPr lang="en-GB" sz="2400" dirty="0">
                <a:effectLst/>
                <a:latin typeface="Arial" panose="020B0604020202020204" pitchFamily="34" charset="0"/>
                <a:ea typeface="Arial" panose="020B0604020202020204" pitchFamily="34" charset="0"/>
              </a:rPr>
              <a:t>Causes of technostress in online communication</a:t>
            </a:r>
            <a:endParaRPr lang="de-DE" dirty="0"/>
          </a:p>
        </p:txBody>
      </p:sp>
      <p:sp>
        <p:nvSpPr>
          <p:cNvPr id="3" name="Inhaltsplatzhalter 2">
            <a:extLst>
              <a:ext uri="{FF2B5EF4-FFF2-40B4-BE49-F238E27FC236}">
                <a16:creationId xmlns:a16="http://schemas.microsoft.com/office/drawing/2014/main" id="{65AE0843-1DBE-423E-AFF5-EC5D25E535E8}"/>
              </a:ext>
            </a:extLst>
          </p:cNvPr>
          <p:cNvSpPr>
            <a:spLocks noGrp="1"/>
          </p:cNvSpPr>
          <p:nvPr>
            <p:ph idx="1"/>
          </p:nvPr>
        </p:nvSpPr>
        <p:spPr>
          <a:xfrm>
            <a:off x="1295400" y="1304544"/>
            <a:ext cx="9601200" cy="4248912"/>
          </a:xfrm>
        </p:spPr>
        <p:txBody>
          <a:bodyPr>
            <a:noAutofit/>
          </a:bodyPr>
          <a:lstStyle/>
          <a:p>
            <a:pPr marL="0" indent="0">
              <a:lnSpc>
                <a:spcPct val="115000"/>
              </a:lnSpc>
              <a:buNone/>
            </a:pPr>
            <a:r>
              <a:rPr lang="en-GB" sz="1100" b="1" dirty="0">
                <a:solidFill>
                  <a:schemeClr val="accent1">
                    <a:lumMod val="75000"/>
                  </a:schemeClr>
                </a:solidFill>
                <a:effectLst/>
                <a:latin typeface="Arial" panose="020B0604020202020204" pitchFamily="34" charset="0"/>
                <a:ea typeface="Arial" panose="020B0604020202020204" pitchFamily="34" charset="0"/>
              </a:rPr>
              <a:t>Identifying factors in online communication that can lead to technostress is crucial to developing effective coping strategies. </a:t>
            </a:r>
            <a:endParaRPr lang="de-DE" sz="1100" b="1" dirty="0">
              <a:solidFill>
                <a:schemeClr val="accent1">
                  <a:lumMod val="75000"/>
                </a:schemeClr>
              </a:solidFill>
              <a:effectLst/>
              <a:latin typeface="Arial" panose="020B0604020202020204" pitchFamily="34" charset="0"/>
              <a:ea typeface="Arial" panose="020B0604020202020204" pitchFamily="34" charset="0"/>
            </a:endParaRPr>
          </a:p>
          <a:p>
            <a:pPr marL="0" indent="0">
              <a:lnSpc>
                <a:spcPct val="115000"/>
              </a:lnSpc>
              <a:buNone/>
            </a:pPr>
            <a:r>
              <a:rPr lang="en-GB" sz="1100" b="1" dirty="0">
                <a:solidFill>
                  <a:schemeClr val="accent1">
                    <a:lumMod val="75000"/>
                  </a:schemeClr>
                </a:solidFill>
                <a:effectLst/>
                <a:latin typeface="Arial" panose="020B0604020202020204" pitchFamily="34" charset="0"/>
                <a:ea typeface="Arial" panose="020B0604020202020204" pitchFamily="34" charset="0"/>
              </a:rPr>
              <a:t>These factors include:</a:t>
            </a:r>
            <a:endParaRPr lang="de-DE" sz="1100" b="1" dirty="0">
              <a:solidFill>
                <a:schemeClr val="accent1">
                  <a:lumMod val="75000"/>
                </a:schemeClr>
              </a:solidFill>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100" dirty="0">
                <a:effectLst/>
                <a:latin typeface="Arial" panose="020B0604020202020204" pitchFamily="34" charset="0"/>
                <a:ea typeface="Arial" panose="020B0604020202020204" pitchFamily="34" charset="0"/>
              </a:rPr>
              <a:t>Information overload: the vast amount of information available online and constantly being updated can be overwhelming and lead to stress.</a:t>
            </a:r>
            <a:endParaRPr lang="de-DE" sz="11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100" dirty="0">
                <a:effectLst/>
                <a:latin typeface="Arial" panose="020B0604020202020204" pitchFamily="34" charset="0"/>
                <a:ea typeface="Arial" panose="020B0604020202020204" pitchFamily="34" charset="0"/>
              </a:rPr>
              <a:t>Constant accessibility: the expectation to always be online and available, especially in social media and professional contexts, can lead to feelings of constant stress and exhaustion.</a:t>
            </a:r>
            <a:endParaRPr lang="de-DE" sz="11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100" dirty="0">
                <a:effectLst/>
                <a:latin typeface="Arial" panose="020B0604020202020204" pitchFamily="34" charset="0"/>
                <a:ea typeface="Arial" panose="020B0604020202020204" pitchFamily="34" charset="0"/>
              </a:rPr>
              <a:t>Multitasking demands: Managing multiple online communication channels simultaneously can lead to overload and stress.</a:t>
            </a:r>
            <a:endParaRPr lang="de-DE" sz="11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100" dirty="0">
                <a:effectLst/>
                <a:latin typeface="Arial" panose="020B0604020202020204" pitchFamily="34" charset="0"/>
                <a:ea typeface="Arial" panose="020B0604020202020204" pitchFamily="34" charset="0"/>
              </a:rPr>
              <a:t>Lack of non-verbal cues: Online communication often lacks the non-verbal cues in face-to-face conversations. This can lead to misunderstandings and conflicts, which can cause stress</a:t>
            </a:r>
            <a:endParaRPr lang="de-DE" sz="11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100" dirty="0">
                <a:effectLst/>
                <a:latin typeface="Arial" panose="020B0604020202020204" pitchFamily="34" charset="0"/>
                <a:ea typeface="Arial" panose="020B0604020202020204" pitchFamily="34" charset="0"/>
              </a:rPr>
              <a:t>Concerns about privacy and security: concerns about protecting personal data and security online can also lead to stress.</a:t>
            </a:r>
            <a:endParaRPr lang="de-DE" sz="11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100" dirty="0">
                <a:effectLst/>
                <a:latin typeface="Arial" panose="020B0604020202020204" pitchFamily="34" charset="0"/>
                <a:ea typeface="Arial" panose="020B0604020202020204" pitchFamily="34" charset="0"/>
              </a:rPr>
              <a:t>Social comparisons and cyberbullying: On social media, social comparisons and negative interactions such as cyberbullying can lead to increased stress</a:t>
            </a:r>
            <a:endParaRPr lang="de-DE" sz="11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100" dirty="0">
                <a:effectLst/>
                <a:latin typeface="Arial" panose="020B0604020202020204" pitchFamily="34" charset="0"/>
                <a:ea typeface="Arial" panose="020B0604020202020204" pitchFamily="34" charset="0"/>
              </a:rPr>
              <a:t>Technical problems and disruptions: Technical difficulties or internet connection interruptions can also cause stress, especially during essential tasks or communications.</a:t>
            </a:r>
            <a:endParaRPr lang="de-DE" sz="11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100" dirty="0">
                <a:effectLst/>
                <a:latin typeface="Arial" panose="020B0604020202020204" pitchFamily="34" charset="0"/>
                <a:ea typeface="Arial" panose="020B0604020202020204" pitchFamily="34" charset="0"/>
              </a:rPr>
              <a:t>Fast-paced digital trends: the pressure to keep up with the latest digital trends and technologies can also be stressful.</a:t>
            </a:r>
            <a:endParaRPr lang="de-DE" sz="1100" dirty="0">
              <a:effectLst/>
              <a:latin typeface="Arial" panose="020B0604020202020204" pitchFamily="34" charset="0"/>
              <a:ea typeface="Arial" panose="020B0604020202020204" pitchFamily="34" charset="0"/>
            </a:endParaRPr>
          </a:p>
          <a:p>
            <a:pPr marL="342900" lvl="0" indent="-342900">
              <a:lnSpc>
                <a:spcPct val="115000"/>
              </a:lnSpc>
              <a:buFont typeface="+mj-lt"/>
              <a:buAutoNum type="arabicPeriod"/>
            </a:pPr>
            <a:r>
              <a:rPr lang="en-GB" sz="1100" dirty="0">
                <a:effectLst/>
                <a:latin typeface="Arial" panose="020B0604020202020204" pitchFamily="34" charset="0"/>
                <a:ea typeface="Arial" panose="020B0604020202020204" pitchFamily="34" charset="0"/>
              </a:rPr>
              <a:t>Work-related stress: The merging of work and personal life, especially with telecommuting and online communication, can lead to a lack of separation between work and rest.</a:t>
            </a:r>
            <a:endParaRPr lang="de-DE" sz="1100" dirty="0">
              <a:effectLst/>
              <a:latin typeface="Arial" panose="020B0604020202020204" pitchFamily="34" charset="0"/>
              <a:ea typeface="Arial" panose="020B0604020202020204" pitchFamily="34" charset="0"/>
            </a:endParaRPr>
          </a:p>
          <a:p>
            <a:endParaRPr lang="de-DE" sz="1100" dirty="0"/>
          </a:p>
        </p:txBody>
      </p:sp>
      <p:sp>
        <p:nvSpPr>
          <p:cNvPr id="4" name="Sprechblase: oval 3">
            <a:extLst>
              <a:ext uri="{FF2B5EF4-FFF2-40B4-BE49-F238E27FC236}">
                <a16:creationId xmlns:a16="http://schemas.microsoft.com/office/drawing/2014/main" id="{CD47CB4A-7DA4-40C2-B4A9-B34209B542CB}"/>
              </a:ext>
            </a:extLst>
          </p:cNvPr>
          <p:cNvSpPr/>
          <p:nvPr/>
        </p:nvSpPr>
        <p:spPr>
          <a:xfrm>
            <a:off x="8641080" y="1856232"/>
            <a:ext cx="2834640" cy="2194560"/>
          </a:xfrm>
          <a:prstGeom prst="wedgeEllipseCallout">
            <a:avLst>
              <a:gd name="adj1" fmla="val -109840"/>
              <a:gd name="adj2" fmla="val 7098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a:lnSpc>
                <a:spcPct val="115000"/>
              </a:lnSpc>
              <a:buNone/>
            </a:pPr>
            <a:r>
              <a:rPr lang="en-GB" sz="1100" dirty="0">
                <a:effectLst/>
                <a:latin typeface="Arial" panose="020B0604020202020204" pitchFamily="34" charset="0"/>
                <a:ea typeface="Arial" panose="020B0604020202020204" pitchFamily="34" charset="0"/>
              </a:rPr>
              <a:t>By understanding these factors, individuals and organizations can develop targeted strategies to minimize the risk of technostress and promote a healthier digital environment.</a:t>
            </a:r>
            <a:endParaRPr lang="de-DE" sz="1100" dirty="0">
              <a:effectLst/>
              <a:latin typeface="Arial" panose="020B0604020202020204" pitchFamily="34" charset="0"/>
              <a:ea typeface="Arial" panose="020B0604020202020204" pitchFamily="34" charset="0"/>
            </a:endParaRPr>
          </a:p>
        </p:txBody>
      </p:sp>
      <p:pic>
        <p:nvPicPr>
          <p:cNvPr id="5" name="Picture 2">
            <a:extLst>
              <a:ext uri="{FF2B5EF4-FFF2-40B4-BE49-F238E27FC236}">
                <a16:creationId xmlns:a16="http://schemas.microsoft.com/office/drawing/2014/main" id="{85F709EF-AD84-475C-93E2-44BB9B41BD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09748" y="330899"/>
            <a:ext cx="1876425" cy="600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3307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Ausschnitt">
  <a:themeElements>
    <a:clrScheme name="Laufschrift">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Ausschnitt">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Ausschnitt">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TM10001105[[fn=Ausschnitt]]</Template>
  <TotalTime>0</TotalTime>
  <Words>4679</Words>
  <Application>Microsoft Office PowerPoint</Application>
  <PresentationFormat>Breitbild</PresentationFormat>
  <Paragraphs>208</Paragraphs>
  <Slides>21</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21</vt:i4>
      </vt:variant>
    </vt:vector>
  </HeadingPairs>
  <TitlesOfParts>
    <vt:vector size="24" baseType="lpstr">
      <vt:lpstr>Arial</vt:lpstr>
      <vt:lpstr>Franklin Gothic Book</vt:lpstr>
      <vt:lpstr>Ausschnitt</vt:lpstr>
      <vt:lpstr>Online communication and social interaction </vt:lpstr>
      <vt:lpstr>Index</vt:lpstr>
      <vt:lpstr>What is online communication? </vt:lpstr>
      <vt:lpstr>Different forms of online communication Online communication includes a variety of forms and platforms that allow people to share and receive information and messages digitally. The different types of online communication include: </vt:lpstr>
      <vt:lpstr>Advantages and challenges of online communication Online communication offers a number of advantages but also brings specific challenges:  </vt:lpstr>
      <vt:lpstr>Advantages and challenges of online communication Online communication offers a number of advantages but also brings specific challenges Challenges of online communication: </vt:lpstr>
      <vt:lpstr>Technostress – What is it?</vt:lpstr>
      <vt:lpstr>Technostress – What is it?</vt:lpstr>
      <vt:lpstr>Causes of technostress in online communication</vt:lpstr>
      <vt:lpstr>Examples of technostress situations: Real-life examples show how technostress can arise </vt:lpstr>
      <vt:lpstr>Impact of Technostress Psychological and physical effects</vt:lpstr>
      <vt:lpstr>Impact of Technostress impact on work performance and social relationships</vt:lpstr>
      <vt:lpstr>Impact of Technostress impact on work performance and social relationships</vt:lpstr>
      <vt:lpstr>Technostress through online communication and social interaction specific stress factors</vt:lpstr>
      <vt:lpstr>Case studies Specific examples of how misunderstandings in social networks or information overload can cause technostress </vt:lpstr>
      <vt:lpstr>Discussion why online communication, particularly, can lead to technostress </vt:lpstr>
      <vt:lpstr>PowerPoint-Präsentation</vt:lpstr>
      <vt:lpstr>Strategies for coping with technostress General Strategies: Introduction of general methods for stress management </vt:lpstr>
      <vt:lpstr>Strategies for coping with technostress General Strategies: Introduction of general methods for stress management</vt:lpstr>
      <vt:lpstr>Enhancing Online Communication Methods to make online communication more empathetic and effective </vt:lpstr>
      <vt:lpstr>Enhancing Online Communication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Online communication and social interaction </dc:title>
  <dc:creator>Kocak, Seyma</dc:creator>
  <cp:lastModifiedBy>Kocak, Seyma</cp:lastModifiedBy>
  <cp:revision>13</cp:revision>
  <dcterms:created xsi:type="dcterms:W3CDTF">2024-01-18T12:31:56Z</dcterms:created>
  <dcterms:modified xsi:type="dcterms:W3CDTF">2024-01-18T14:21:15Z</dcterms:modified>
</cp:coreProperties>
</file>