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de-DE"/>
              <a:t>Mastertitelformat bearbeiten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de-DE"/>
              <a:t>Mastertitelformat bearbeiten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7" name="Date Placeholder 6"/>
          <p:cNvSpPr>
            <a:spLocks noGrp="1"/>
          </p:cNvSpPr>
          <p:nvPr>
            <p:ph type="dt" sz="half" idx="10"/>
          </p:nvPr>
        </p:nvSpPr>
        <p:spPr/>
        <p:txBody>
          <a:bodyPr/>
          <a:lstStyle/>
          <a:p>
            <a:fld id="{1160EA64-D806-43AC-9DF2-F8C432F32B4C}" type="datetimeFigureOut">
              <a:rPr lang="en-US" dirty="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1/18/2024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583436" y="3143250"/>
            <a:ext cx="4270248" cy="25967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7" name="Date Placeholder 6"/>
          <p:cNvSpPr>
            <a:spLocks noGrp="1"/>
          </p:cNvSpPr>
          <p:nvPr>
            <p:ph type="dt" sz="half" idx="10"/>
          </p:nvPr>
        </p:nvSpPr>
        <p:spPr/>
        <p:txBody>
          <a:bodyPr/>
          <a:lstStyle/>
          <a:p>
            <a:fld id="{4F7D4976-E339-4826-83B7-FBD03F55ECF8}" type="datetimeFigureOut">
              <a:rPr lang="en-US" dirty="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de-DE"/>
              <a:t>Mastertitelformat bearbeiten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de-DE"/>
              <a:t>Mastertitelformat bearbeiten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9" name="Date Placeholder 8"/>
          <p:cNvSpPr>
            <a:spLocks noGrp="1"/>
          </p:cNvSpPr>
          <p:nvPr>
            <p:ph type="dt" sz="half" idx="10"/>
          </p:nvPr>
        </p:nvSpPr>
        <p:spPr/>
        <p:txBody>
          <a:bodyPr/>
          <a:lstStyle/>
          <a:p>
            <a:fld id="{D1BE4249-C0D0-4B06-8692-E8BB871AF643}" type="datetimeFigureOut">
              <a:rPr lang="en-US" dirty="0"/>
              <a:t>1/18/2024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1/18/2024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1/18/2024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D59BB3-FE93-43E1-89FE-80A3FCFEE383}"/>
              </a:ext>
            </a:extLst>
          </p:cNvPr>
          <p:cNvSpPr>
            <a:spLocks noGrp="1"/>
          </p:cNvSpPr>
          <p:nvPr>
            <p:ph type="ctrTitle"/>
          </p:nvPr>
        </p:nvSpPr>
        <p:spPr/>
        <p:txBody>
          <a:bodyPr>
            <a:normAutofit/>
          </a:bodyPr>
          <a:lstStyle/>
          <a:p>
            <a:r>
              <a:rPr lang="en-GB" sz="2400" dirty="0">
                <a:effectLst/>
                <a:latin typeface="Arial" panose="020B0604020202020204" pitchFamily="34" charset="0"/>
                <a:ea typeface="Arial" panose="020B0604020202020204" pitchFamily="34" charset="0"/>
              </a:rPr>
              <a:t>Digital Ethics and Responsibility in Relation to Technostress for Students </a:t>
            </a:r>
            <a:endParaRPr lang="de-DE" sz="4400" dirty="0"/>
          </a:p>
        </p:txBody>
      </p:sp>
      <p:sp>
        <p:nvSpPr>
          <p:cNvPr id="3" name="Untertitel 2">
            <a:extLst>
              <a:ext uri="{FF2B5EF4-FFF2-40B4-BE49-F238E27FC236}">
                <a16:creationId xmlns:a16="http://schemas.microsoft.com/office/drawing/2014/main" id="{D9C34E43-2873-4602-92D3-C9337F76796A}"/>
              </a:ext>
            </a:extLst>
          </p:cNvPr>
          <p:cNvSpPr>
            <a:spLocks noGrp="1"/>
          </p:cNvSpPr>
          <p:nvPr>
            <p:ph type="subTitle" idx="1"/>
          </p:nvPr>
        </p:nvSpPr>
        <p:spPr/>
        <p:txBody>
          <a:bodyPr/>
          <a:lstStyle/>
          <a:p>
            <a:r>
              <a:rPr lang="de-DE" sz="1800" dirty="0">
                <a:effectLst/>
                <a:latin typeface="Times New Roman" panose="02020603050405020304" pitchFamily="18" charset="0"/>
                <a:ea typeface="Times New Roman" panose="02020603050405020304" pitchFamily="18" charset="0"/>
              </a:rPr>
              <a:t>A Guide </a:t>
            </a:r>
            <a:r>
              <a:rPr lang="de-DE" sz="1800" dirty="0" err="1">
                <a:effectLst/>
                <a:latin typeface="Times New Roman" panose="02020603050405020304" pitchFamily="18" charset="0"/>
                <a:ea typeface="Times New Roman" panose="02020603050405020304" pitchFamily="18" charset="0"/>
              </a:rPr>
              <a:t>for</a:t>
            </a:r>
            <a:r>
              <a:rPr lang="de-DE" sz="1800" dirty="0">
                <a:effectLst/>
                <a:latin typeface="Times New Roman" panose="02020603050405020304" pitchFamily="18" charset="0"/>
                <a:ea typeface="Times New Roman" panose="02020603050405020304" pitchFamily="18" charset="0"/>
              </a:rPr>
              <a:t> </a:t>
            </a:r>
            <a:r>
              <a:rPr lang="de-DE" sz="1800" dirty="0" err="1">
                <a:effectLst/>
                <a:latin typeface="Times New Roman" panose="02020603050405020304" pitchFamily="18" charset="0"/>
                <a:ea typeface="Times New Roman" panose="02020603050405020304" pitchFamily="18" charset="0"/>
              </a:rPr>
              <a:t>Students</a:t>
            </a:r>
            <a:endParaRPr lang="de-DE" dirty="0"/>
          </a:p>
        </p:txBody>
      </p:sp>
    </p:spTree>
    <p:extLst>
      <p:ext uri="{BB962C8B-B14F-4D97-AF65-F5344CB8AC3E}">
        <p14:creationId xmlns:p14="http://schemas.microsoft.com/office/powerpoint/2010/main" val="2773982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1F4C7-7CCC-4059-A374-DBD2AE605910}"/>
              </a:ext>
            </a:extLst>
          </p:cNvPr>
          <p:cNvSpPr>
            <a:spLocks noGrp="1"/>
          </p:cNvSpPr>
          <p:nvPr>
            <p:ph type="title"/>
          </p:nvPr>
        </p:nvSpPr>
        <p:spPr/>
        <p:txBody>
          <a:bodyPr/>
          <a:lstStyle/>
          <a:p>
            <a:r>
              <a:rPr lang="de-DE" dirty="0">
                <a:latin typeface="Times New Roman" panose="02020603050405020304" pitchFamily="18" charset="0"/>
                <a:cs typeface="Times New Roman" panose="02020603050405020304" pitchFamily="18" charset="0"/>
              </a:rPr>
              <a:t>Index</a:t>
            </a:r>
          </a:p>
        </p:txBody>
      </p:sp>
      <p:sp>
        <p:nvSpPr>
          <p:cNvPr id="3" name="Inhaltsplatzhalter 2">
            <a:extLst>
              <a:ext uri="{FF2B5EF4-FFF2-40B4-BE49-F238E27FC236}">
                <a16:creationId xmlns:a16="http://schemas.microsoft.com/office/drawing/2014/main" id="{CBEE36F6-AAA0-4BC2-ABEE-040E58AF7EF7}"/>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3345941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A05392-81CC-42D4-A95D-6DD7DE17AF54}"/>
              </a:ext>
            </a:extLst>
          </p:cNvPr>
          <p:cNvSpPr>
            <a:spLocks noGrp="1"/>
          </p:cNvSpPr>
          <p:nvPr>
            <p:ph type="title"/>
          </p:nvPr>
        </p:nvSpPr>
        <p:spPr/>
        <p:txBody>
          <a:bodyPr/>
          <a:lstStyle/>
          <a:p>
            <a:r>
              <a:rPr lang="en-GB" sz="2800" dirty="0">
                <a:effectLst/>
                <a:latin typeface="Times New Roman" panose="02020603050405020304" pitchFamily="18" charset="0"/>
                <a:ea typeface="Times New Roman" panose="02020603050405020304" pitchFamily="18" charset="0"/>
              </a:rPr>
              <a:t>What is Digital Ethics?</a:t>
            </a:r>
            <a:endParaRPr lang="de-DE" dirty="0"/>
          </a:p>
        </p:txBody>
      </p:sp>
      <p:sp>
        <p:nvSpPr>
          <p:cNvPr id="3" name="Inhaltsplatzhalter 2">
            <a:extLst>
              <a:ext uri="{FF2B5EF4-FFF2-40B4-BE49-F238E27FC236}">
                <a16:creationId xmlns:a16="http://schemas.microsoft.com/office/drawing/2014/main" id="{224CFC0D-46FD-4D49-8EB7-E48282BAB14C}"/>
              </a:ext>
            </a:extLst>
          </p:cNvPr>
          <p:cNvSpPr>
            <a:spLocks noGrp="1"/>
          </p:cNvSpPr>
          <p:nvPr>
            <p:ph idx="1"/>
          </p:nvPr>
        </p:nvSpPr>
        <p:spPr/>
        <p:txBody>
          <a:bodyPr>
            <a:normAutofit/>
          </a:bodyPr>
          <a:lstStyle/>
          <a:p>
            <a:pPr marL="0" lvl="0" indent="0" algn="ctr">
              <a:lnSpc>
                <a:spcPct val="115000"/>
              </a:lnSpc>
              <a:buSzPts val="1000"/>
              <a:buNone/>
              <a:tabLst>
                <a:tab pos="457200" algn="l"/>
              </a:tabLst>
            </a:pPr>
            <a:endParaRPr lang="en-GB" sz="12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a:lnSpc>
                <a:spcPct val="115000"/>
              </a:lnSpc>
              <a:buSzPts val="1000"/>
              <a:buNone/>
              <a:tabLst>
                <a:tab pos="457200" algn="l"/>
              </a:tabLst>
            </a:pPr>
            <a:endParaRPr lang="en-GB" sz="1200" i="1" dirty="0">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a:lnSpc>
                <a:spcPct val="115000"/>
              </a:lnSpc>
              <a:buSzPts val="1000"/>
              <a:buNone/>
              <a:tabLst>
                <a:tab pos="457200" algn="l"/>
              </a:tabLst>
            </a:pPr>
            <a:r>
              <a:rPr lang="en-GB" sz="1200" i="1" dirty="0">
                <a:effectLst/>
                <a:latin typeface="Times New Roman" panose="02020603050405020304" pitchFamily="18" charset="0"/>
                <a:ea typeface="Times New Roman" panose="02020603050405020304" pitchFamily="18" charset="0"/>
                <a:cs typeface="Times New Roman" panose="02020603050405020304" pitchFamily="18" charset="0"/>
              </a:rPr>
              <a:t>“Digital ethics encompasses the principles of responsible and respectful </a:t>
            </a:r>
            <a:r>
              <a:rPr lang="en-GB" sz="1200" i="1" dirty="0" err="1">
                <a:effectLst/>
                <a:latin typeface="Times New Roman" panose="02020603050405020304" pitchFamily="18" charset="0"/>
                <a:ea typeface="Times New Roman" panose="02020603050405020304" pitchFamily="18" charset="0"/>
                <a:cs typeface="Times New Roman" panose="02020603050405020304" pitchFamily="18" charset="0"/>
              </a:rPr>
              <a:t>behavior</a:t>
            </a:r>
            <a:r>
              <a:rPr lang="en-GB" sz="1200" i="1" dirty="0">
                <a:effectLst/>
                <a:latin typeface="Times New Roman" panose="02020603050405020304" pitchFamily="18" charset="0"/>
                <a:ea typeface="Times New Roman" panose="02020603050405020304" pitchFamily="18" charset="0"/>
                <a:cs typeface="Times New Roman" panose="02020603050405020304" pitchFamily="18" charset="0"/>
              </a:rPr>
              <a:t> in the digital world. It involves guidelines and standards for actions in digital environments, considering aspects such as data privacy, online privacy, information accuracy, intellectual property, and interpersonal interactions on the Internet. Digital ethics aims to promote a positive and secure online environment and addresses how technologies can be used to respect individual and societal values.”</a:t>
            </a:r>
            <a:endParaRPr lang="de-DE" sz="1200" i="1" dirty="0">
              <a:effectLst/>
              <a:latin typeface="Times New Roman" panose="02020603050405020304" pitchFamily="18" charset="0"/>
              <a:ea typeface="Arial" panose="020B0604020202020204" pitchFamily="34" charset="0"/>
              <a:cs typeface="Times New Roman" panose="02020603050405020304" pitchFamily="18" charset="0"/>
            </a:endParaRPr>
          </a:p>
          <a:p>
            <a:pPr marL="0" lvl="0" indent="0">
              <a:lnSpc>
                <a:spcPct val="115000"/>
              </a:lnSpc>
              <a:buSzPts val="1000"/>
              <a:buNone/>
              <a:tabLst>
                <a:tab pos="457200" algn="l"/>
              </a:tabLst>
            </a:pPr>
            <a:endParaRPr lang="en-GB" sz="1800" b="1" dirty="0">
              <a:effectLst/>
              <a:latin typeface="Times New Roman" panose="02020603050405020304" pitchFamily="18" charset="0"/>
              <a:ea typeface="Times New Roman" panose="02020603050405020304" pitchFamily="18" charset="0"/>
            </a:endParaRPr>
          </a:p>
          <a:p>
            <a:pPr marL="0" lvl="0" indent="0">
              <a:lnSpc>
                <a:spcPct val="115000"/>
              </a:lnSpc>
              <a:buSzPts val="1000"/>
              <a:buNone/>
              <a:tabLst>
                <a:tab pos="457200" algn="l"/>
              </a:tabLst>
            </a:pPr>
            <a:r>
              <a:rPr lang="en-GB" sz="1100" b="1" dirty="0">
                <a:effectLst/>
                <a:latin typeface="Times New Roman" panose="02020603050405020304" pitchFamily="18" charset="0"/>
                <a:ea typeface="Times New Roman" panose="02020603050405020304" pitchFamily="18" charset="0"/>
              </a:rPr>
              <a:t>Examples:</a:t>
            </a:r>
            <a:r>
              <a:rPr lang="en-GB" sz="1100" dirty="0">
                <a:effectLst/>
                <a:latin typeface="Times New Roman" panose="02020603050405020304" pitchFamily="18" charset="0"/>
                <a:ea typeface="Times New Roman" panose="02020603050405020304" pitchFamily="18" charset="0"/>
              </a:rPr>
              <a:t> Privacy, Copyright, Respectful Communication.</a:t>
            </a:r>
            <a:endParaRPr lang="de-DE" sz="1100" dirty="0">
              <a:effectLst/>
              <a:latin typeface="Arial" panose="020B0604020202020204" pitchFamily="34" charset="0"/>
              <a:ea typeface="Arial" panose="020B0604020202020204" pitchFamily="34" charset="0"/>
            </a:endParaRPr>
          </a:p>
          <a:p>
            <a:endParaRPr lang="de-DE" dirty="0"/>
          </a:p>
        </p:txBody>
      </p:sp>
    </p:spTree>
    <p:extLst>
      <p:ext uri="{BB962C8B-B14F-4D97-AF65-F5344CB8AC3E}">
        <p14:creationId xmlns:p14="http://schemas.microsoft.com/office/powerpoint/2010/main" val="4162314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F2A54E-9816-49B5-B3AB-CCF0D2C5CA1B}"/>
              </a:ext>
            </a:extLst>
          </p:cNvPr>
          <p:cNvSpPr>
            <a:spLocks noGrp="1"/>
          </p:cNvSpPr>
          <p:nvPr>
            <p:ph type="title"/>
          </p:nvPr>
        </p:nvSpPr>
        <p:spPr/>
        <p:txBody>
          <a:bodyPr/>
          <a:lstStyle/>
          <a:p>
            <a:r>
              <a:rPr lang="en-GB" sz="2800" dirty="0">
                <a:effectLst/>
                <a:latin typeface="Times New Roman" panose="02020603050405020304" pitchFamily="18" charset="0"/>
                <a:ea typeface="Times New Roman" panose="02020603050405020304" pitchFamily="18" charset="0"/>
              </a:rPr>
              <a:t>What is Digital Ethics?</a:t>
            </a:r>
            <a:endParaRPr lang="de-DE" dirty="0"/>
          </a:p>
        </p:txBody>
      </p:sp>
      <p:sp>
        <p:nvSpPr>
          <p:cNvPr id="3" name="Inhaltsplatzhalter 2">
            <a:extLst>
              <a:ext uri="{FF2B5EF4-FFF2-40B4-BE49-F238E27FC236}">
                <a16:creationId xmlns:a16="http://schemas.microsoft.com/office/drawing/2014/main" id="{F203C898-2C26-490B-9BDA-52577CE9C48A}"/>
              </a:ext>
            </a:extLst>
          </p:cNvPr>
          <p:cNvSpPr>
            <a:spLocks noGrp="1"/>
          </p:cNvSpPr>
          <p:nvPr>
            <p:ph idx="1"/>
          </p:nvPr>
        </p:nvSpPr>
        <p:spPr/>
        <p:txBody>
          <a:bodyPr>
            <a:normAutofit fontScale="62500" lnSpcReduction="20000"/>
          </a:bodyPr>
          <a:lstStyle/>
          <a:p>
            <a:pPr marL="0" indent="0">
              <a:lnSpc>
                <a:spcPct val="115000"/>
              </a:lnSpc>
              <a:buNone/>
            </a:pPr>
            <a:r>
              <a:rPr lang="en-GB" sz="1800" b="1" dirty="0">
                <a:effectLst/>
                <a:latin typeface="Times New Roman" panose="02020603050405020304" pitchFamily="18" charset="0"/>
                <a:ea typeface="Times New Roman" panose="02020603050405020304" pitchFamily="18" charset="0"/>
              </a:rPr>
              <a:t>Examples of digital ethics and responsibility covering various aspects such as privacy, copyright, and respectful communication include:</a:t>
            </a:r>
            <a:endParaRPr lang="de-DE" sz="1800" b="1"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tabLst>
                <a:tab pos="457200" algn="l"/>
              </a:tabLst>
            </a:pPr>
            <a:r>
              <a:rPr lang="en-GB" sz="1800" b="1" dirty="0">
                <a:effectLst/>
                <a:latin typeface="Times New Roman" panose="02020603050405020304" pitchFamily="18" charset="0"/>
                <a:ea typeface="Times New Roman" panose="02020603050405020304" pitchFamily="18" charset="0"/>
              </a:rPr>
              <a:t>Privacy:</a:t>
            </a:r>
            <a:r>
              <a:rPr lang="en-GB" sz="1800" dirty="0">
                <a:effectLst/>
                <a:latin typeface="Times New Roman" panose="02020603050405020304" pitchFamily="18" charset="0"/>
                <a:ea typeface="Times New Roman" panose="02020603050405020304" pitchFamily="18" charset="0"/>
              </a:rPr>
              <a:t> This pertains to safeguarding personal data and the confidentiality of information in the digital space. For instance, avoiding sharing sensitive data without consent or implementing security measures to protect user data in apps and websites.</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tabLst>
                <a:tab pos="457200" algn="l"/>
              </a:tabLst>
            </a:pPr>
            <a:r>
              <a:rPr lang="en-GB" sz="1800" b="1" dirty="0">
                <a:effectLst/>
                <a:latin typeface="Times New Roman" panose="02020603050405020304" pitchFamily="18" charset="0"/>
                <a:ea typeface="Times New Roman" panose="02020603050405020304" pitchFamily="18" charset="0"/>
              </a:rPr>
              <a:t>Copyright:</a:t>
            </a:r>
            <a:r>
              <a:rPr lang="en-GB" sz="1800" dirty="0">
                <a:effectLst/>
                <a:latin typeface="Times New Roman" panose="02020603050405020304" pitchFamily="18" charset="0"/>
                <a:ea typeface="Times New Roman" panose="02020603050405020304" pitchFamily="18" charset="0"/>
              </a:rPr>
              <a:t> Adhering to copyright involves recognizing and respecting the intellectual property of others. This includes avoiding plagiarism, correctly citing sources, and using licensed or freely available media instead of copyrighted content without permission.</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tabLst>
                <a:tab pos="457200" algn="l"/>
              </a:tabLst>
            </a:pPr>
            <a:r>
              <a:rPr lang="en-GB" sz="1800" b="1" dirty="0">
                <a:effectLst/>
                <a:latin typeface="Times New Roman" panose="02020603050405020304" pitchFamily="18" charset="0"/>
                <a:ea typeface="Times New Roman" panose="02020603050405020304" pitchFamily="18" charset="0"/>
              </a:rPr>
              <a:t>Respectful Communication:</a:t>
            </a:r>
            <a:r>
              <a:rPr lang="en-GB" sz="1800" dirty="0">
                <a:effectLst/>
                <a:latin typeface="Times New Roman" panose="02020603050405020304" pitchFamily="18" charset="0"/>
                <a:ea typeface="Times New Roman" panose="02020603050405020304" pitchFamily="18" charset="0"/>
              </a:rPr>
              <a:t> In digital communication, it is crucial to maintain respect and politeness, similar to face-to-face conversations. This encompasses respectful </a:t>
            </a:r>
            <a:r>
              <a:rPr lang="en-GB" sz="1800" dirty="0" err="1">
                <a:effectLst/>
                <a:latin typeface="Times New Roman" panose="02020603050405020304" pitchFamily="18" charset="0"/>
                <a:ea typeface="Times New Roman" panose="02020603050405020304" pitchFamily="18" charset="0"/>
              </a:rPr>
              <a:t>behavior</a:t>
            </a:r>
            <a:r>
              <a:rPr lang="en-GB" sz="1800" dirty="0">
                <a:effectLst/>
                <a:latin typeface="Times New Roman" panose="02020603050405020304" pitchFamily="18" charset="0"/>
                <a:ea typeface="Times New Roman" panose="02020603050405020304" pitchFamily="18" charset="0"/>
              </a:rPr>
              <a:t> on social media, avoidance of cyberbullying, adherence to netiquette, and engaging in constructive and factual discussions online.</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tabLst>
                <a:tab pos="457200" algn="l"/>
              </a:tabLst>
            </a:pPr>
            <a:r>
              <a:rPr lang="en-GB" sz="1800" b="1" dirty="0">
                <a:effectLst/>
                <a:latin typeface="Times New Roman" panose="02020603050405020304" pitchFamily="18" charset="0"/>
                <a:ea typeface="Times New Roman" panose="02020603050405020304" pitchFamily="18" charset="0"/>
              </a:rPr>
              <a:t>Safe Use of Social Media:</a:t>
            </a:r>
            <a:r>
              <a:rPr lang="en-GB" sz="1800" dirty="0">
                <a:effectLst/>
                <a:latin typeface="Times New Roman" panose="02020603050405020304" pitchFamily="18" charset="0"/>
                <a:ea typeface="Times New Roman" panose="02020603050405020304" pitchFamily="18" charset="0"/>
              </a:rPr>
              <a:t> Being conscious and responsible in handling information and images on social platforms to protect one's privacy and that of others.</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tabLst>
                <a:tab pos="457200" algn="l"/>
              </a:tabLst>
            </a:pPr>
            <a:r>
              <a:rPr lang="en-GB" sz="1800" b="1" dirty="0">
                <a:effectLst/>
                <a:latin typeface="Times New Roman" panose="02020603050405020304" pitchFamily="18" charset="0"/>
                <a:ea typeface="Times New Roman" panose="02020603050405020304" pitchFamily="18" charset="0"/>
              </a:rPr>
              <a:t>Responsible Resource Management:</a:t>
            </a:r>
            <a:r>
              <a:rPr lang="en-GB" sz="1800" dirty="0">
                <a:effectLst/>
                <a:latin typeface="Times New Roman" panose="02020603050405020304" pitchFamily="18" charset="0"/>
                <a:ea typeface="Times New Roman" panose="02020603050405020304" pitchFamily="18" charset="0"/>
              </a:rPr>
              <a:t> Refers to using digital resources sustainably and responsibly, such as avoiding energy waste through prolonged server or computer operation.</a:t>
            </a:r>
            <a:endParaRPr lang="de-DE" sz="1800" dirty="0">
              <a:effectLst/>
              <a:latin typeface="Arial" panose="020B0604020202020204" pitchFamily="34" charset="0"/>
              <a:ea typeface="Arial" panose="020B0604020202020204" pitchFamily="34" charset="0"/>
            </a:endParaRPr>
          </a:p>
          <a:p>
            <a:endParaRPr lang="de-DE" dirty="0"/>
          </a:p>
        </p:txBody>
      </p:sp>
    </p:spTree>
    <p:extLst>
      <p:ext uri="{BB962C8B-B14F-4D97-AF65-F5344CB8AC3E}">
        <p14:creationId xmlns:p14="http://schemas.microsoft.com/office/powerpoint/2010/main" val="2968515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325F85-EB1A-4483-BC68-D4F89BE617DB}"/>
              </a:ext>
            </a:extLst>
          </p:cNvPr>
          <p:cNvSpPr>
            <a:spLocks noGrp="1"/>
          </p:cNvSpPr>
          <p:nvPr>
            <p:ph type="title"/>
          </p:nvPr>
        </p:nvSpPr>
        <p:spPr>
          <a:xfrm>
            <a:off x="2231136" y="1117973"/>
            <a:ext cx="7729728" cy="1188720"/>
          </a:xfrm>
        </p:spPr>
        <p:txBody>
          <a:bodyPr/>
          <a:lstStyle/>
          <a:p>
            <a:r>
              <a:rPr lang="de-DE" dirty="0" err="1">
                <a:latin typeface="Times New Roman" panose="02020603050405020304" pitchFamily="18" charset="0"/>
              </a:rPr>
              <a:t>What</a:t>
            </a:r>
            <a:r>
              <a:rPr lang="de-DE" dirty="0">
                <a:latin typeface="Times New Roman" panose="02020603050405020304" pitchFamily="18" charset="0"/>
              </a:rPr>
              <a:t> </a:t>
            </a:r>
            <a:r>
              <a:rPr lang="de-DE" dirty="0" err="1">
                <a:latin typeface="Times New Roman" panose="02020603050405020304" pitchFamily="18" charset="0"/>
              </a:rPr>
              <a:t>is</a:t>
            </a:r>
            <a:r>
              <a:rPr lang="de-DE" dirty="0">
                <a:latin typeface="Times New Roman" panose="02020603050405020304" pitchFamily="18" charset="0"/>
              </a:rPr>
              <a:t> Technostress?</a:t>
            </a:r>
            <a:br>
              <a:rPr lang="de-DE" dirty="0">
                <a:latin typeface="Times New Roman" panose="02020603050405020304" pitchFamily="18" charset="0"/>
              </a:rPr>
            </a:br>
            <a:endParaRPr lang="de-DE" dirty="0">
              <a:latin typeface="Times New Roman" panose="02020603050405020304" pitchFamily="18" charset="0"/>
            </a:endParaRPr>
          </a:p>
        </p:txBody>
      </p:sp>
      <p:sp>
        <p:nvSpPr>
          <p:cNvPr id="3" name="Inhaltsplatzhalter 2">
            <a:extLst>
              <a:ext uri="{FF2B5EF4-FFF2-40B4-BE49-F238E27FC236}">
                <a16:creationId xmlns:a16="http://schemas.microsoft.com/office/drawing/2014/main" id="{046DC6AA-4F52-4100-B997-C57E6B6B5303}"/>
              </a:ext>
            </a:extLst>
          </p:cNvPr>
          <p:cNvSpPr>
            <a:spLocks noGrp="1"/>
          </p:cNvSpPr>
          <p:nvPr>
            <p:ph idx="1"/>
          </p:nvPr>
        </p:nvSpPr>
        <p:spPr>
          <a:xfrm>
            <a:off x="2231136" y="3204973"/>
            <a:ext cx="7729728" cy="1659636"/>
          </a:xfrm>
        </p:spPr>
        <p:txBody>
          <a:bodyPr/>
          <a:lstStyle/>
          <a:p>
            <a:pPr marL="0" lvl="0" indent="0" algn="ctr">
              <a:lnSpc>
                <a:spcPct val="115000"/>
              </a:lnSpc>
              <a:buSzPts val="1000"/>
              <a:buNone/>
              <a:tabLst>
                <a:tab pos="457200" algn="l"/>
              </a:tabLst>
            </a:pPr>
            <a:r>
              <a:rPr lang="en-GB" sz="1800" i="1" dirty="0">
                <a:effectLst/>
                <a:latin typeface="Times New Roman" panose="02020603050405020304" pitchFamily="18" charset="0"/>
                <a:ea typeface="Times New Roman" panose="02020603050405020304" pitchFamily="18" charset="0"/>
              </a:rPr>
              <a:t>“Technostress is a form of stress that arises from excessive or inappropriate use of technology. This stress can occur when people feel overwhelmed by the constant connection with and use of digital devices and services</a:t>
            </a:r>
            <a:r>
              <a:rPr lang="en-GB" sz="1800" dirty="0">
                <a:effectLst/>
                <a:latin typeface="Times New Roman" panose="02020603050405020304" pitchFamily="18" charset="0"/>
                <a:ea typeface="Times New Roman" panose="02020603050405020304" pitchFamily="18" charset="0"/>
              </a:rPr>
              <a:t>.”</a:t>
            </a:r>
            <a:endParaRPr lang="de-DE" dirty="0"/>
          </a:p>
        </p:txBody>
      </p:sp>
    </p:spTree>
    <p:extLst>
      <p:ext uri="{BB962C8B-B14F-4D97-AF65-F5344CB8AC3E}">
        <p14:creationId xmlns:p14="http://schemas.microsoft.com/office/powerpoint/2010/main" val="1649757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C1D778-448B-4DD3-BECD-BF9BEA71DF0A}"/>
              </a:ext>
            </a:extLst>
          </p:cNvPr>
          <p:cNvSpPr>
            <a:spLocks noGrp="1"/>
          </p:cNvSpPr>
          <p:nvPr>
            <p:ph type="title"/>
          </p:nvPr>
        </p:nvSpPr>
        <p:spPr/>
        <p:txBody>
          <a:bodyPr/>
          <a:lstStyle/>
          <a:p>
            <a:r>
              <a:rPr lang="de-DE" dirty="0" err="1">
                <a:latin typeface="Times New Roman" panose="02020603050405020304" pitchFamily="18" charset="0"/>
              </a:rPr>
              <a:t>What</a:t>
            </a:r>
            <a:r>
              <a:rPr lang="de-DE" dirty="0">
                <a:latin typeface="Times New Roman" panose="02020603050405020304" pitchFamily="18" charset="0"/>
              </a:rPr>
              <a:t> </a:t>
            </a:r>
            <a:r>
              <a:rPr lang="de-DE" dirty="0" err="1">
                <a:latin typeface="Times New Roman" panose="02020603050405020304" pitchFamily="18" charset="0"/>
              </a:rPr>
              <a:t>is</a:t>
            </a:r>
            <a:r>
              <a:rPr lang="de-DE" dirty="0">
                <a:latin typeface="Times New Roman" panose="02020603050405020304" pitchFamily="18" charset="0"/>
              </a:rPr>
              <a:t> Technostress?</a:t>
            </a:r>
            <a:endParaRPr lang="de-DE" dirty="0"/>
          </a:p>
        </p:txBody>
      </p:sp>
      <p:sp>
        <p:nvSpPr>
          <p:cNvPr id="3" name="Inhaltsplatzhalter 2">
            <a:extLst>
              <a:ext uri="{FF2B5EF4-FFF2-40B4-BE49-F238E27FC236}">
                <a16:creationId xmlns:a16="http://schemas.microsoft.com/office/drawing/2014/main" id="{C9156E30-5BA7-4C2B-81B7-3D0F52B4E377}"/>
              </a:ext>
            </a:extLst>
          </p:cNvPr>
          <p:cNvSpPr>
            <a:spLocks noGrp="1"/>
          </p:cNvSpPr>
          <p:nvPr>
            <p:ph idx="1"/>
          </p:nvPr>
        </p:nvSpPr>
        <p:spPr/>
        <p:txBody>
          <a:bodyPr>
            <a:normAutofit fontScale="85000" lnSpcReduction="20000"/>
          </a:bodyPr>
          <a:lstStyle/>
          <a:p>
            <a:pPr marL="0" indent="0">
              <a:lnSpc>
                <a:spcPct val="115000"/>
              </a:lnSpc>
              <a:buNone/>
            </a:pPr>
            <a:r>
              <a:rPr lang="de-DE" sz="1800" dirty="0">
                <a:effectLst/>
                <a:latin typeface="Times New Roman" panose="02020603050405020304" pitchFamily="18" charset="0"/>
                <a:ea typeface="Times New Roman" panose="02020603050405020304" pitchFamily="18" charset="0"/>
              </a:rPr>
              <a:t>Common </a:t>
            </a:r>
            <a:r>
              <a:rPr lang="de-DE" sz="1800" dirty="0" err="1">
                <a:effectLst/>
                <a:latin typeface="Times New Roman" panose="02020603050405020304" pitchFamily="18" charset="0"/>
                <a:ea typeface="Times New Roman" panose="02020603050405020304" pitchFamily="18" charset="0"/>
              </a:rPr>
              <a:t>symptoms</a:t>
            </a:r>
            <a:r>
              <a:rPr lang="de-DE" sz="1800" dirty="0">
                <a:effectLst/>
                <a:latin typeface="Times New Roman" panose="02020603050405020304" pitchFamily="18" charset="0"/>
                <a:ea typeface="Times New Roman" panose="02020603050405020304" pitchFamily="18" charset="0"/>
              </a:rPr>
              <a:t> </a:t>
            </a:r>
            <a:r>
              <a:rPr lang="de-DE" sz="1800" dirty="0" err="1">
                <a:effectLst/>
                <a:latin typeface="Times New Roman" panose="02020603050405020304" pitchFamily="18" charset="0"/>
                <a:ea typeface="Times New Roman" panose="02020603050405020304" pitchFamily="18" charset="0"/>
              </a:rPr>
              <a:t>of</a:t>
            </a:r>
            <a:r>
              <a:rPr lang="de-DE" sz="1800" dirty="0">
                <a:effectLst/>
                <a:latin typeface="Times New Roman" panose="02020603050405020304" pitchFamily="18" charset="0"/>
                <a:ea typeface="Times New Roman" panose="02020603050405020304" pitchFamily="18" charset="0"/>
              </a:rPr>
              <a:t> technostress </a:t>
            </a:r>
            <a:r>
              <a:rPr lang="de-DE" sz="1800" dirty="0" err="1">
                <a:effectLst/>
                <a:latin typeface="Times New Roman" panose="02020603050405020304" pitchFamily="18" charset="0"/>
                <a:ea typeface="Times New Roman" panose="02020603050405020304" pitchFamily="18" charset="0"/>
              </a:rPr>
              <a:t>include</a:t>
            </a:r>
            <a:r>
              <a:rPr lang="de-DE" sz="1800" dirty="0">
                <a:effectLst/>
                <a:latin typeface="Times New Roman" panose="02020603050405020304" pitchFamily="18" charset="0"/>
                <a:ea typeface="Times New Roman" panose="02020603050405020304" pitchFamily="18" charset="0"/>
              </a:rPr>
              <a:t>:</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tabLst>
                <a:tab pos="457200" algn="l"/>
              </a:tabLst>
            </a:pPr>
            <a:r>
              <a:rPr lang="en-GB" sz="1800" b="1" dirty="0">
                <a:effectLst/>
                <a:latin typeface="Times New Roman" panose="02020603050405020304" pitchFamily="18" charset="0"/>
                <a:ea typeface="Times New Roman" panose="02020603050405020304" pitchFamily="18" charset="0"/>
              </a:rPr>
              <a:t>Overwhelm:</a:t>
            </a:r>
            <a:r>
              <a:rPr lang="en-GB" sz="1800" dirty="0">
                <a:effectLst/>
                <a:latin typeface="Times New Roman" panose="02020603050405020304" pitchFamily="18" charset="0"/>
                <a:ea typeface="Times New Roman" panose="02020603050405020304" pitchFamily="18" charset="0"/>
              </a:rPr>
              <a:t> The feeling of needing to be constantly reachable and the pressure to respond to a relentless flood of information, emails, and messages.</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tabLst>
                <a:tab pos="457200" algn="l"/>
              </a:tabLst>
            </a:pPr>
            <a:r>
              <a:rPr lang="en-GB" sz="1800" b="1" dirty="0">
                <a:effectLst/>
                <a:latin typeface="Times New Roman" panose="02020603050405020304" pitchFamily="18" charset="0"/>
                <a:ea typeface="Times New Roman" panose="02020603050405020304" pitchFamily="18" charset="0"/>
              </a:rPr>
              <a:t>Exhaustion:</a:t>
            </a:r>
            <a:r>
              <a:rPr lang="en-GB" sz="1800" dirty="0">
                <a:effectLst/>
                <a:latin typeface="Times New Roman" panose="02020603050405020304" pitchFamily="18" charset="0"/>
                <a:ea typeface="Times New Roman" panose="02020603050405020304" pitchFamily="18" charset="0"/>
              </a:rPr>
              <a:t> Physical and mental fatigue or exhaustion caused by long hours in front of screens and the constant mental strain from digital interactions.</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tabLst>
                <a:tab pos="457200" algn="l"/>
              </a:tabLst>
            </a:pPr>
            <a:r>
              <a:rPr lang="en-GB" sz="1800" b="1" dirty="0">
                <a:effectLst/>
                <a:latin typeface="Times New Roman" panose="02020603050405020304" pitchFamily="18" charset="0"/>
                <a:ea typeface="Times New Roman" panose="02020603050405020304" pitchFamily="18" charset="0"/>
              </a:rPr>
              <a:t>Sleep Disturbances:</a:t>
            </a:r>
            <a:r>
              <a:rPr lang="en-GB" sz="1800" dirty="0">
                <a:effectLst/>
                <a:latin typeface="Times New Roman" panose="02020603050405020304" pitchFamily="18" charset="0"/>
                <a:ea typeface="Times New Roman" panose="02020603050405020304" pitchFamily="18" charset="0"/>
              </a:rPr>
              <a:t> Difficulties in falling or staying asleep, often caused by using screen devices before bedtime, which can interfere with the production of melatonin, the sleep hormone. Moreover, technostress can lead to other problems such as lack of concentration, irritability, headaches, eye strain, social isolation, and a deterioration in work or school performance. It’s essential to find a healthy balance in dealing with technology and to take conscious breaks from digital devices to avoid or reduce technostress.</a:t>
            </a:r>
            <a:endParaRPr lang="de-DE" sz="1800" dirty="0">
              <a:effectLst/>
              <a:latin typeface="Arial" panose="020B0604020202020204" pitchFamily="34" charset="0"/>
              <a:ea typeface="Arial" panose="020B0604020202020204" pitchFamily="34" charset="0"/>
            </a:endParaRPr>
          </a:p>
          <a:p>
            <a:endParaRPr lang="de-DE" dirty="0"/>
          </a:p>
        </p:txBody>
      </p:sp>
    </p:spTree>
    <p:extLst>
      <p:ext uri="{BB962C8B-B14F-4D97-AF65-F5344CB8AC3E}">
        <p14:creationId xmlns:p14="http://schemas.microsoft.com/office/powerpoint/2010/main" val="55329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376819-1D6D-4B9A-99BD-25F6FC7CFF04}"/>
              </a:ext>
            </a:extLst>
          </p:cNvPr>
          <p:cNvSpPr>
            <a:spLocks noGrp="1"/>
          </p:cNvSpPr>
          <p:nvPr>
            <p:ph type="title"/>
          </p:nvPr>
        </p:nvSpPr>
        <p:spPr/>
        <p:txBody>
          <a:bodyPr/>
          <a:lstStyle/>
          <a:p>
            <a:r>
              <a:rPr lang="en-GB" dirty="0">
                <a:latin typeface="Times New Roman" panose="02020603050405020304" pitchFamily="18" charset="0"/>
              </a:rPr>
              <a:t>The Relationship Between Digital Ethics and Technostress</a:t>
            </a:r>
            <a:endParaRPr lang="de-DE" dirty="0">
              <a:latin typeface="Times New Roman" panose="02020603050405020304" pitchFamily="18" charset="0"/>
            </a:endParaRPr>
          </a:p>
        </p:txBody>
      </p:sp>
      <p:sp>
        <p:nvSpPr>
          <p:cNvPr id="3" name="Inhaltsplatzhalter 2">
            <a:extLst>
              <a:ext uri="{FF2B5EF4-FFF2-40B4-BE49-F238E27FC236}">
                <a16:creationId xmlns:a16="http://schemas.microsoft.com/office/drawing/2014/main" id="{4BC10C40-1440-4F95-B689-D7B238030467}"/>
              </a:ext>
            </a:extLst>
          </p:cNvPr>
          <p:cNvSpPr>
            <a:spLocks noGrp="1"/>
          </p:cNvSpPr>
          <p:nvPr>
            <p:ph idx="1"/>
          </p:nvPr>
        </p:nvSpPr>
        <p:spPr/>
        <p:txBody>
          <a:bodyPr/>
          <a:lstStyle/>
          <a:p>
            <a:endParaRPr lang="de-DE" dirty="0"/>
          </a:p>
        </p:txBody>
      </p:sp>
    </p:spTree>
    <p:extLst>
      <p:ext uri="{BB962C8B-B14F-4D97-AF65-F5344CB8AC3E}">
        <p14:creationId xmlns:p14="http://schemas.microsoft.com/office/powerpoint/2010/main" val="11668859"/>
      </p:ext>
    </p:extLst>
  </p:cSld>
  <p:clrMapOvr>
    <a:masterClrMapping/>
  </p:clrMapOvr>
</p:sld>
</file>

<file path=ppt/theme/theme1.xml><?xml version="1.0" encoding="utf-8"?>
<a:theme xmlns:a="http://schemas.openxmlformats.org/drawingml/2006/main" name="Pa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{2F1DE227-D1AC-4D36-A538-255B40D896D9}tf10001115</Template>
  <TotalTime>0</TotalTime>
  <Words>507</Words>
  <Application>Microsoft Office PowerPoint</Application>
  <PresentationFormat>Breitbild</PresentationFormat>
  <Paragraphs>24</Paragraphs>
  <Slides>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7</vt:i4>
      </vt:variant>
    </vt:vector>
  </HeadingPairs>
  <TitlesOfParts>
    <vt:vector size="11" baseType="lpstr">
      <vt:lpstr>Arial</vt:lpstr>
      <vt:lpstr>Gill Sans MT</vt:lpstr>
      <vt:lpstr>Times New Roman</vt:lpstr>
      <vt:lpstr>Paket</vt:lpstr>
      <vt:lpstr>Digital Ethics and Responsibility in Relation to Technostress for Students </vt:lpstr>
      <vt:lpstr>Index</vt:lpstr>
      <vt:lpstr>What is Digital Ethics?</vt:lpstr>
      <vt:lpstr>What is Digital Ethics?</vt:lpstr>
      <vt:lpstr>What is Technostress? </vt:lpstr>
      <vt:lpstr>What is Technostress?</vt:lpstr>
      <vt:lpstr>The Relationship Between Digital Ethics and Technostress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Ethics and Responsibility in Relation to Technostress for Students </dc:title>
  <dc:creator>Kocak, Seyma</dc:creator>
  <cp:lastModifiedBy>Kocak, Seyma</cp:lastModifiedBy>
  <cp:revision>5</cp:revision>
  <dcterms:created xsi:type="dcterms:W3CDTF">2024-01-18T14:21:33Z</dcterms:created>
  <dcterms:modified xsi:type="dcterms:W3CDTF">2024-01-18T14:35:54Z</dcterms:modified>
</cp:coreProperties>
</file>